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373" r:id="rId2"/>
    <p:sldId id="545" r:id="rId3"/>
    <p:sldId id="547" r:id="rId4"/>
    <p:sldId id="548" r:id="rId5"/>
    <p:sldId id="537" r:id="rId6"/>
    <p:sldId id="503" r:id="rId7"/>
    <p:sldId id="536" r:id="rId8"/>
    <p:sldId id="453" r:id="rId9"/>
    <p:sldId id="538" r:id="rId10"/>
    <p:sldId id="454" r:id="rId11"/>
    <p:sldId id="455" r:id="rId12"/>
    <p:sldId id="550" r:id="rId13"/>
    <p:sldId id="530" r:id="rId14"/>
    <p:sldId id="457" r:id="rId15"/>
    <p:sldId id="452" r:id="rId16"/>
    <p:sldId id="532" r:id="rId17"/>
    <p:sldId id="459" r:id="rId18"/>
    <p:sldId id="450" r:id="rId19"/>
    <p:sldId id="541" r:id="rId20"/>
    <p:sldId id="559" r:id="rId21"/>
    <p:sldId id="540" r:id="rId22"/>
    <p:sldId id="552" r:id="rId23"/>
    <p:sldId id="553" r:id="rId24"/>
    <p:sldId id="554" r:id="rId25"/>
    <p:sldId id="555" r:id="rId26"/>
    <p:sldId id="566" r:id="rId27"/>
    <p:sldId id="542" r:id="rId28"/>
    <p:sldId id="567" r:id="rId29"/>
    <p:sldId id="565" r:id="rId30"/>
    <p:sldId id="558" r:id="rId31"/>
    <p:sldId id="560" r:id="rId32"/>
    <p:sldId id="561" r:id="rId33"/>
    <p:sldId id="562" r:id="rId34"/>
    <p:sldId id="564" r:id="rId35"/>
    <p:sldId id="563" r:id="rId36"/>
    <p:sldId id="298" r:id="rId37"/>
  </p:sldIdLst>
  <p:sldSz cx="12192000" cy="6858000"/>
  <p:notesSz cx="7104063" cy="10234613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E6E7477-490B-BD4F-BF6B-4E1B0AE920DE}">
          <p14:sldIdLst>
            <p14:sldId id="373"/>
            <p14:sldId id="545"/>
            <p14:sldId id="547"/>
            <p14:sldId id="548"/>
            <p14:sldId id="537"/>
            <p14:sldId id="503"/>
            <p14:sldId id="536"/>
            <p14:sldId id="453"/>
            <p14:sldId id="538"/>
            <p14:sldId id="454"/>
            <p14:sldId id="455"/>
            <p14:sldId id="550"/>
            <p14:sldId id="530"/>
            <p14:sldId id="457"/>
            <p14:sldId id="452"/>
            <p14:sldId id="532"/>
            <p14:sldId id="459"/>
            <p14:sldId id="450"/>
            <p14:sldId id="541"/>
            <p14:sldId id="559"/>
            <p14:sldId id="540"/>
            <p14:sldId id="552"/>
            <p14:sldId id="553"/>
            <p14:sldId id="554"/>
            <p14:sldId id="555"/>
            <p14:sldId id="566"/>
            <p14:sldId id="542"/>
            <p14:sldId id="567"/>
            <p14:sldId id="565"/>
            <p14:sldId id="558"/>
            <p14:sldId id="560"/>
            <p14:sldId id="561"/>
            <p14:sldId id="562"/>
            <p14:sldId id="564"/>
            <p14:sldId id="563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1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2"/>
    <p:restoredTop sz="92946"/>
  </p:normalViewPr>
  <p:slideViewPr>
    <p:cSldViewPr snapToGrid="0" showGuides="1">
      <p:cViewPr varScale="1">
        <p:scale>
          <a:sx n="88" d="100"/>
          <a:sy n="88" d="100"/>
        </p:scale>
        <p:origin x="1184" y="192"/>
      </p:cViewPr>
      <p:guideLst>
        <p:guide orient="horz" pos="2160"/>
        <p:guide pos="28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565" cy="51352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171" y="0"/>
            <a:ext cx="3078565" cy="51352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711" y="1279366"/>
            <a:ext cx="6140958" cy="345428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438" y="4925560"/>
            <a:ext cx="5683504" cy="4030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407"/>
            <a:ext cx="3078565" cy="51352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171" y="9721407"/>
            <a:ext cx="3078565" cy="51352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2037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Hans" altLang="en-US" dirty="0"/>
              <a:t>闻味道就能闻出是来自哪个厂家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59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2037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2037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773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2019/8/27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2019/8/27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1109663"/>
            <a:ext cx="12192000" cy="50673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9560" y="127000"/>
            <a:ext cx="10515600" cy="1151255"/>
          </a:xfrm>
        </p:spPr>
        <p:txBody>
          <a:bodyPr/>
          <a:lstStyle>
            <a:lvl1pPr>
              <a:defRPr sz="38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0" y="1515745"/>
            <a:ext cx="10864215" cy="4351655"/>
          </a:xfrm>
        </p:spPr>
        <p:txBody>
          <a:bodyPr/>
          <a:lstStyle>
            <a:lvl1pPr>
              <a:defRPr u="none" strike="noStrike" kern="1200" cap="none" spc="0" normalizeH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buFont typeface="宋体" panose="02010600030101010101" pitchFamily="2" charset="-122"/>
              <a:buChar char="–"/>
              <a:defRPr u="none" strike="noStrike" kern="1200" cap="none" spc="0" normalizeH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u="none" strike="noStrike" kern="1200" cap="none" spc="0" normalizeH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u="none" strike="noStrike" kern="1200" cap="none" spc="0" normalizeH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u="none" strike="noStrike" kern="1200" cap="none" spc="0" normalizeH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2019/8/27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  <p:pic>
        <p:nvPicPr>
          <p:cNvPr id="8" name="图片 7" descr="创客教育专委会的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4065" y="176530"/>
            <a:ext cx="942340" cy="8566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2019/8/27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2019/8/27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2019/8/27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2019/8/27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2019/8/27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2019/8/27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2019/8/27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-228600"/>
            <a:r>
              <a:rPr lang="zh-CN" altLang="en-US"/>
              <a:t>单击此处编辑母版文本样式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2019/8/27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jpeg"/><Relationship Id="rId7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256371" y="1561172"/>
            <a:ext cx="9144000" cy="2047518"/>
          </a:xfrm>
        </p:spPr>
        <p:txBody>
          <a:bodyPr anchor="ctr"/>
          <a:lstStyle/>
          <a:p>
            <a:r>
              <a:rPr lang="zh-CN" altLang="en-US" sz="50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虚谷计划：推动中小学创客教育走向新阶段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2811780" y="3900743"/>
            <a:ext cx="68967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8552014" y="4673207"/>
            <a:ext cx="1599329" cy="653415"/>
          </a:xfrm>
        </p:spPr>
        <p:txBody>
          <a:bodyPr anchor="ctr"/>
          <a:lstStyle/>
          <a:p>
            <a:r>
              <a:rPr lang="zh-Hans" altLang="en-US" sz="26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谢作如</a:t>
            </a:r>
            <a:endParaRPr lang="zh-CN" altLang="en-US" sz="2600" dirty="0"/>
          </a:p>
        </p:txBody>
      </p:sp>
      <p:sp>
        <p:nvSpPr>
          <p:cNvPr id="7" name="副标题 5">
            <a:extLst>
              <a:ext uri="{FF2B5EF4-FFF2-40B4-BE49-F238E27FC236}">
                <a16:creationId xmlns:a16="http://schemas.microsoft.com/office/drawing/2014/main" id="{94922B7F-0431-EE4F-81EE-C85BE0F670EE}"/>
              </a:ext>
            </a:extLst>
          </p:cNvPr>
          <p:cNvSpPr txBox="1">
            <a:spLocks/>
          </p:cNvSpPr>
          <p:nvPr/>
        </p:nvSpPr>
        <p:spPr>
          <a:xfrm>
            <a:off x="3687060" y="4673207"/>
            <a:ext cx="4610915" cy="991611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zh-Hans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浙江省温州中学</a:t>
            </a:r>
            <a:endParaRPr lang="en-US" altLang="zh-Hans" sz="22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r" fontAlgn="auto">
              <a:spcAft>
                <a:spcPts val="0"/>
              </a:spcAft>
            </a:pPr>
            <a:r>
              <a:rPr lang="zh-CN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中国电子学会</a:t>
            </a:r>
            <a:r>
              <a:rPr lang="zh-Hans" altLang="en-US" sz="2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现代教育技术分会</a:t>
            </a:r>
            <a:endParaRPr lang="zh-CN" altLang="en-US" sz="22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r" fontAlgn="auto">
              <a:spcAft>
                <a:spcPts val="0"/>
              </a:spcAft>
            </a:pPr>
            <a:endParaRPr lang="en-US" altLang="zh-Hans" sz="2200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micro:bit</a:t>
            </a:r>
            <a:r>
              <a:rPr lang="zh-CN" altLang="en-US">
                <a:sym typeface="+mn-ea"/>
              </a:rPr>
              <a:t>的不足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0" y="1515745"/>
            <a:ext cx="6530278" cy="4351655"/>
          </a:xfrm>
        </p:spPr>
        <p:txBody>
          <a:bodyPr/>
          <a:lstStyle/>
          <a:p>
            <a:r>
              <a:rPr lang="zh-CN" altLang="en-US" dirty="0"/>
              <a:t>弥补了Arduino的缺陷，但功能太弱</a:t>
            </a:r>
          </a:p>
          <a:p>
            <a:pPr lvl="1"/>
            <a:r>
              <a:rPr lang="zh-Hans" altLang="en-US" dirty="0"/>
              <a:t>功能</a:t>
            </a:r>
            <a:r>
              <a:rPr lang="zh-CN" altLang="en-US" dirty="0"/>
              <a:t>稍复杂就不能运行</a:t>
            </a:r>
            <a:endParaRPr lang="en-US" altLang="zh-CN" dirty="0"/>
          </a:p>
          <a:p>
            <a:pPr lvl="1"/>
            <a:r>
              <a:rPr lang="zh-Hans" altLang="en-US" dirty="0"/>
              <a:t>支持的周边模块远不如</a:t>
            </a:r>
            <a:r>
              <a:rPr lang="en-US" altLang="zh-Hans" dirty="0"/>
              <a:t>Arduino</a:t>
            </a:r>
            <a:endParaRPr lang="zh-CN" altLang="en-US" dirty="0"/>
          </a:p>
          <a:p>
            <a:pPr lvl="1"/>
            <a:r>
              <a:rPr lang="zh-CN" altLang="en-US" dirty="0"/>
              <a:t>不支持</a:t>
            </a:r>
            <a:r>
              <a:rPr lang="en-US" altLang="zh-CN" dirty="0" err="1"/>
              <a:t>json</a:t>
            </a:r>
            <a:r>
              <a:rPr lang="zh-CN" altLang="en-US" dirty="0"/>
              <a:t>之类的</a:t>
            </a:r>
            <a:r>
              <a:rPr lang="en-US" altLang="zh-CN" dirty="0"/>
              <a:t>Python</a:t>
            </a:r>
            <a:r>
              <a:rPr lang="zh-CN" altLang="en-US" dirty="0"/>
              <a:t>常用功能函数</a:t>
            </a:r>
          </a:p>
          <a:p>
            <a:pPr lvl="1"/>
            <a:r>
              <a:rPr lang="zh-CN" altLang="en-US" dirty="0"/>
              <a:t>不支持网络</a:t>
            </a:r>
            <a:endParaRPr lang="en-US" altLang="zh-CN" dirty="0"/>
          </a:p>
          <a:p>
            <a:pPr lvl="1"/>
            <a:r>
              <a:rPr lang="zh-CN" altLang="en-US" dirty="0"/>
              <a:t>不支持全功能的蓝牙</a:t>
            </a:r>
            <a:endParaRPr lang="en-US" altLang="zh-CN" dirty="0"/>
          </a:p>
          <a:p>
            <a:pPr lvl="1"/>
            <a:r>
              <a:rPr lang="en-US" altLang="zh-Hans" dirty="0"/>
              <a:t>……</a:t>
            </a:r>
            <a:endParaRPr lang="zh-CN" altLang="en-US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9C1E78-9893-234D-93E3-3C328F7CB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4798" y="2370629"/>
            <a:ext cx="4071837" cy="26418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更加具体的</a:t>
            </a:r>
            <a:r>
              <a:rPr lang="zh-CN" altLang="en-US" dirty="0"/>
              <a:t>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1" y="1515745"/>
            <a:ext cx="10455506" cy="4351655"/>
          </a:xfrm>
        </p:spPr>
        <p:txBody>
          <a:bodyPr/>
          <a:lstStyle/>
          <a:p>
            <a:r>
              <a:rPr lang="zh-CN" altLang="en-US" dirty="0"/>
              <a:t>如果</a:t>
            </a:r>
            <a:r>
              <a:rPr lang="zh-Hans" altLang="en-US" dirty="0"/>
              <a:t>小学时期</a:t>
            </a:r>
            <a:r>
              <a:rPr lang="zh-CN" altLang="en-US" dirty="0"/>
              <a:t>学习了</a:t>
            </a:r>
            <a:r>
              <a:rPr lang="en-US" altLang="zh-CN" dirty="0" err="1"/>
              <a:t>micro:bit</a:t>
            </a:r>
            <a:r>
              <a:rPr lang="zh-CN" altLang="en-US" dirty="0"/>
              <a:t>，下一步学</a:t>
            </a:r>
            <a:r>
              <a:rPr lang="zh-Hans" altLang="en-US" dirty="0"/>
              <a:t>什么</a:t>
            </a:r>
            <a:r>
              <a:rPr lang="zh-CN" altLang="en-US" dirty="0"/>
              <a:t>？</a:t>
            </a:r>
          </a:p>
          <a:p>
            <a:pPr lvl="1"/>
            <a:r>
              <a:rPr lang="zh-CN" altLang="en-US" dirty="0"/>
              <a:t>选择</a:t>
            </a:r>
            <a:r>
              <a:rPr lang="en-US" altLang="zh-CN" dirty="0" err="1"/>
              <a:t>Ardunio</a:t>
            </a:r>
            <a:r>
              <a:rPr lang="zh-CN" altLang="en-US" dirty="0"/>
              <a:t>？</a:t>
            </a:r>
          </a:p>
          <a:p>
            <a:pPr lvl="2"/>
            <a:r>
              <a:rPr lang="zh-CN" altLang="en-US" dirty="0"/>
              <a:t>完全不同的编程语言。</a:t>
            </a:r>
            <a:endParaRPr lang="en-US" altLang="zh-CN" dirty="0"/>
          </a:p>
          <a:p>
            <a:pPr lvl="2"/>
            <a:r>
              <a:rPr lang="zh-CN" altLang="en-US" dirty="0"/>
              <a:t>性能方面没有明显提高。</a:t>
            </a:r>
            <a:endParaRPr lang="en-US" altLang="zh-CN" dirty="0"/>
          </a:p>
          <a:p>
            <a:pPr lvl="1"/>
            <a:r>
              <a:rPr lang="zh-CN" altLang="en-US" dirty="0"/>
              <a:t>选择树莓派？</a:t>
            </a:r>
            <a:endParaRPr lang="en-US" altLang="zh-CN" dirty="0"/>
          </a:p>
          <a:p>
            <a:pPr lvl="2"/>
            <a:r>
              <a:rPr lang="zh-Hans" altLang="en-US" dirty="0"/>
              <a:t>没有合适的</a:t>
            </a:r>
            <a:r>
              <a:rPr lang="zh-CN" altLang="en-US" dirty="0"/>
              <a:t>师资</a:t>
            </a:r>
            <a:endParaRPr lang="en-US" altLang="zh-CN" dirty="0"/>
          </a:p>
          <a:p>
            <a:pPr lvl="1"/>
            <a:r>
              <a:rPr lang="zh-CN" altLang="en-US" dirty="0">
                <a:sym typeface="+mn-ea"/>
              </a:rPr>
              <a:t>继续用micro:bit</a:t>
            </a:r>
            <a:r>
              <a:rPr lang="zh-Hans" altLang="en-US" dirty="0">
                <a:sym typeface="+mn-ea"/>
              </a:rPr>
              <a:t>，接上</a:t>
            </a:r>
            <a:r>
              <a:rPr lang="zh-CN" altLang="en-US" dirty="0">
                <a:sym typeface="+mn-ea"/>
              </a:rPr>
              <a:t>更多的周边模块？</a:t>
            </a:r>
            <a:endParaRPr lang="en-US" altLang="zh-CN" dirty="0">
              <a:sym typeface="+mn-ea"/>
            </a:endParaRPr>
          </a:p>
          <a:p>
            <a:pPr lvl="2"/>
            <a:r>
              <a:rPr lang="zh-Hans" altLang="en-US" dirty="0">
                <a:sym typeface="+mn-ea"/>
              </a:rPr>
              <a:t>产生审美疲劳</a:t>
            </a:r>
            <a:endParaRPr lang="en-US" altLang="zh-Hans" dirty="0">
              <a:sym typeface="+mn-ea"/>
            </a:endParaRPr>
          </a:p>
          <a:p>
            <a:pPr lvl="2"/>
            <a:r>
              <a:rPr lang="en-US" altLang="zh-CN" dirty="0">
                <a:sym typeface="+mn-ea"/>
              </a:rPr>
              <a:t>“Arduino</a:t>
            </a:r>
            <a:r>
              <a:rPr lang="zh-CN" altLang="en-US" dirty="0">
                <a:sym typeface="+mn-ea"/>
              </a:rPr>
              <a:t>在高，micro:bit在低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就成为悖论</a:t>
            </a:r>
            <a:endParaRPr lang="en-US" altLang="zh-Hans" dirty="0">
              <a:sym typeface="+mn-ea"/>
            </a:endParaRPr>
          </a:p>
          <a:p>
            <a:pPr lvl="2"/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BA4469-0293-A64F-A03B-973583AF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虚谷号的需求</a:t>
            </a:r>
            <a:endParaRPr kumimoji="1" lang="zh-CN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4126C3-C81B-FE40-8B38-D0665DAA8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4738" y="2753410"/>
            <a:ext cx="2625725" cy="177800"/>
          </a:xfrm>
          <a:prstGeom prst="rect">
            <a:avLst/>
          </a:pr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prstClr val="white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9C8366-8030-804A-A018-3B7822BAE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425" y="2753410"/>
            <a:ext cx="2627313" cy="177800"/>
          </a:xfrm>
          <a:prstGeom prst="rect">
            <a:avLst/>
          </a:pr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prstClr val="whit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42535F-3204-AB4F-859E-4450E0240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763" y="2753410"/>
            <a:ext cx="2627312" cy="177800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prstClr val="white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6A26E60-7508-4541-9501-4ABF2C4D371B}"/>
              </a:ext>
            </a:extLst>
          </p:cNvPr>
          <p:cNvSpPr txBox="1"/>
          <p:nvPr/>
        </p:nvSpPr>
        <p:spPr>
          <a:xfrm>
            <a:off x="2671084" y="2111829"/>
            <a:ext cx="1269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Hans" altLang="en-US" sz="2200" b="1" dirty="0">
                <a:solidFill>
                  <a:schemeClr val="bg1"/>
                </a:solidFill>
              </a:rPr>
              <a:t>小学</a:t>
            </a:r>
            <a:endParaRPr kumimoji="1" lang="zh-CN" altLang="en-US" sz="2200" b="1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FEA11B9-6436-4D48-8CEE-2BDF71A76435}"/>
              </a:ext>
            </a:extLst>
          </p:cNvPr>
          <p:cNvSpPr txBox="1"/>
          <p:nvPr/>
        </p:nvSpPr>
        <p:spPr>
          <a:xfrm>
            <a:off x="5386047" y="2111829"/>
            <a:ext cx="1269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Hans" altLang="en-US" sz="2200" b="1" dirty="0">
                <a:solidFill>
                  <a:schemeClr val="bg1"/>
                </a:solidFill>
              </a:rPr>
              <a:t>初中</a:t>
            </a:r>
            <a:endParaRPr kumimoji="1" lang="zh-CN" altLang="en-US" sz="2200" b="1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0CD040-10FE-E84E-A3C9-EB561C0B9D08}"/>
              </a:ext>
            </a:extLst>
          </p:cNvPr>
          <p:cNvSpPr txBox="1"/>
          <p:nvPr/>
        </p:nvSpPr>
        <p:spPr>
          <a:xfrm>
            <a:off x="7765598" y="2188029"/>
            <a:ext cx="12695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Hans" altLang="en-US" sz="2200" b="1" dirty="0">
                <a:solidFill>
                  <a:schemeClr val="bg1"/>
                </a:solidFill>
              </a:rPr>
              <a:t>高中</a:t>
            </a:r>
            <a:endParaRPr kumimoji="1" lang="zh-CN" altLang="en-US" sz="2200" b="1" dirty="0">
              <a:solidFill>
                <a:schemeClr val="bg1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6967FD8-4924-0647-9105-EE2D0DE546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198" y="3607847"/>
            <a:ext cx="2369766" cy="153754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91E6C85-ACF8-AD44-B648-03B5DC2738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02109" y="3607847"/>
            <a:ext cx="2058030" cy="145369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29269A0-0DD9-1A44-BF51-22A8CD53F8B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8351" y="3629368"/>
            <a:ext cx="2021371" cy="1516028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40AEE8B0-01FB-C046-9CFA-B2FDC1D897C7}"/>
              </a:ext>
            </a:extLst>
          </p:cNvPr>
          <p:cNvGrpSpPr/>
          <p:nvPr/>
        </p:nvGrpSpPr>
        <p:grpSpPr>
          <a:xfrm rot="2700703">
            <a:off x="3250676" y="1132827"/>
            <a:ext cx="5469774" cy="5469774"/>
            <a:chOff x="3746549" y="-738376"/>
            <a:chExt cx="5469774" cy="5469774"/>
          </a:xfrm>
          <a:solidFill>
            <a:srgbClr val="FF0000"/>
          </a:solidFill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6145F5D-BADD-2B40-8C77-DA80FD8991FC}"/>
                </a:ext>
              </a:extLst>
            </p:cNvPr>
            <p:cNvSpPr/>
            <p:nvPr/>
          </p:nvSpPr>
          <p:spPr>
            <a:xfrm>
              <a:off x="3746549" y="1896759"/>
              <a:ext cx="5469774" cy="1995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E71D024-9E60-B24C-BCA0-241C2D8DA9BF}"/>
                </a:ext>
              </a:extLst>
            </p:cNvPr>
            <p:cNvSpPr/>
            <p:nvPr/>
          </p:nvSpPr>
          <p:spPr>
            <a:xfrm rot="5400000">
              <a:off x="3746548" y="1896758"/>
              <a:ext cx="5469774" cy="1995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90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CF235-DEA0-E146-B77B-AE48C8B49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虚谷号的功能需求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4FBF6B-2801-8F47-87F2-93C26923C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1" y="1515745"/>
            <a:ext cx="10006214" cy="4602422"/>
          </a:xfrm>
        </p:spPr>
        <p:txBody>
          <a:bodyPr/>
          <a:lstStyle/>
          <a:p>
            <a:r>
              <a:rPr lang="zh-CN" altLang="en-US" dirty="0"/>
              <a:t>一款微型电脑：</a:t>
            </a:r>
            <a:endParaRPr kumimoji="1" lang="en-US" altLang="zh-Hans" dirty="0"/>
          </a:p>
          <a:p>
            <a:pPr lvl="1"/>
            <a:r>
              <a:rPr lang="zh-CN" altLang="en-US" dirty="0"/>
              <a:t>具有视频、</a:t>
            </a:r>
            <a:r>
              <a:rPr lang="en-US" altLang="zh-CN" dirty="0"/>
              <a:t>USB</a:t>
            </a:r>
            <a:r>
              <a:rPr lang="zh-CN" altLang="en-US" dirty="0"/>
              <a:t>和网络接口，内置操作系统，自带存储。 </a:t>
            </a:r>
            <a:endParaRPr kumimoji="1" lang="en-US" altLang="zh-Hans" dirty="0"/>
          </a:p>
          <a:p>
            <a:pPr lvl="1"/>
            <a:r>
              <a:rPr lang="zh-CN" altLang="en-US" dirty="0"/>
              <a:t>自带</a:t>
            </a:r>
            <a:r>
              <a:rPr lang="en-US" altLang="zh-CN" dirty="0"/>
              <a:t>328P</a:t>
            </a:r>
            <a:r>
              <a:rPr lang="zh-CN" altLang="en-US" dirty="0"/>
              <a:t>芯片，完全兼容</a:t>
            </a:r>
            <a:r>
              <a:rPr lang="en-US" altLang="zh-CN" dirty="0"/>
              <a:t>Arduino</a:t>
            </a:r>
            <a:r>
              <a:rPr lang="zh-CN" altLang="en-US" dirty="0"/>
              <a:t>的插槽。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支持</a:t>
            </a:r>
            <a:r>
              <a:rPr kumimoji="1" lang="en-US" altLang="zh-Hans" dirty="0"/>
              <a:t>DAP</a:t>
            </a:r>
            <a:r>
              <a:rPr kumimoji="1" lang="zh-CN" altLang="en-US" dirty="0"/>
              <a:t>虚拟磁盘烧录，</a:t>
            </a:r>
            <a:r>
              <a:rPr kumimoji="1" lang="zh-Hans" altLang="en-US" dirty="0"/>
              <a:t>应用方便程度类似手机</a:t>
            </a:r>
            <a:r>
              <a:rPr kumimoji="1" lang="zh-CN" altLang="en-US" dirty="0"/>
              <a:t>。</a:t>
            </a:r>
          </a:p>
          <a:p>
            <a:r>
              <a:rPr kumimoji="1" lang="zh-Hans" altLang="en-US" dirty="0"/>
              <a:t>定位的理由：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必须降低入门门槛</a:t>
            </a:r>
            <a:endParaRPr kumimoji="1" lang="en-US" altLang="zh-Hans" dirty="0"/>
          </a:p>
          <a:p>
            <a:pPr lvl="2"/>
            <a:r>
              <a:rPr kumimoji="1" lang="zh-Hans" altLang="en-US" dirty="0"/>
              <a:t>因为驱动不好安装，导致推广</a:t>
            </a:r>
            <a:r>
              <a:rPr kumimoji="1" lang="en-US" altLang="zh-Hans" dirty="0"/>
              <a:t>Arduino</a:t>
            </a:r>
            <a:r>
              <a:rPr kumimoji="1" lang="zh-Hans" altLang="en-US" dirty="0"/>
              <a:t>很难。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必须降低实施成本</a:t>
            </a:r>
            <a:endParaRPr kumimoji="1" lang="en-US" altLang="zh-Hans" dirty="0"/>
          </a:p>
          <a:p>
            <a:pPr lvl="2"/>
            <a:r>
              <a:rPr kumimoji="1" lang="zh-Hans" altLang="en-US" dirty="0"/>
              <a:t>树莓派的形式让机房管理和上课变得非常麻烦。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必须兼容主流开源应用</a:t>
            </a:r>
            <a:endParaRPr kumimoji="1" lang="en-US" altLang="zh-Hans" dirty="0"/>
          </a:p>
          <a:p>
            <a:pPr lvl="2"/>
            <a:r>
              <a:rPr kumimoji="1" lang="en-US" altLang="zh-Hans" dirty="0"/>
              <a:t>Arduino</a:t>
            </a:r>
            <a:r>
              <a:rPr kumimoji="1" lang="zh-Hans" altLang="en-US" dirty="0"/>
              <a:t>多年积累的项目不能舍弃。</a:t>
            </a:r>
            <a:endParaRPr kumimoji="1" lang="en-US" altLang="zh-Hans" dirty="0"/>
          </a:p>
          <a:p>
            <a:pPr lvl="1"/>
            <a:endParaRPr kumimoji="1" lang="en-US" altLang="zh-Hans" dirty="0"/>
          </a:p>
          <a:p>
            <a:endParaRPr kumimoji="1"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2213641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项目命名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1" y="1515746"/>
            <a:ext cx="5905810" cy="3822064"/>
          </a:xfrm>
        </p:spPr>
        <p:txBody>
          <a:bodyPr/>
          <a:lstStyle/>
          <a:p>
            <a:r>
              <a:rPr lang="zh-CN" altLang="en-US" dirty="0"/>
              <a:t>中文名称：虚谷</a:t>
            </a:r>
            <a:r>
              <a:rPr lang="zh-Hans" altLang="en-US" dirty="0"/>
              <a:t>（虚谷号）</a:t>
            </a:r>
            <a:endParaRPr lang="zh-CN" altLang="en-US" dirty="0"/>
          </a:p>
          <a:p>
            <a:r>
              <a:rPr lang="zh-CN" altLang="en-US" dirty="0"/>
              <a:t>英文名称：</a:t>
            </a:r>
            <a:r>
              <a:rPr lang="en-US" altLang="zh-Hans" dirty="0" err="1"/>
              <a:t>VVBoard</a:t>
            </a:r>
            <a:endParaRPr lang="en-US" altLang="zh-Hans" dirty="0"/>
          </a:p>
          <a:p>
            <a:r>
              <a:rPr lang="zh-CN" altLang="en-US" dirty="0"/>
              <a:t>意义：</a:t>
            </a:r>
            <a:endParaRPr lang="en-US" altLang="zh-CN" dirty="0"/>
          </a:p>
          <a:p>
            <a:pPr lvl="1"/>
            <a:r>
              <a:rPr lang="zh-CN" altLang="en-US" dirty="0"/>
              <a:t>虚怀若谷，包容一切</a:t>
            </a:r>
            <a:endParaRPr lang="en-US" altLang="zh-CN" dirty="0"/>
          </a:p>
          <a:p>
            <a:pPr lvl="1"/>
            <a:r>
              <a:rPr lang="zh-CN" altLang="en-US" dirty="0"/>
              <a:t>能够兼容其他开源硬件</a:t>
            </a:r>
            <a:endParaRPr lang="en-US" altLang="zh-CN" dirty="0"/>
          </a:p>
          <a:p>
            <a:pPr lvl="1"/>
            <a:r>
              <a:rPr lang="zh-Hans" altLang="en-US" dirty="0"/>
              <a:t>尽可能使用国产芯片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965" y="1756410"/>
            <a:ext cx="398145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历史</a:t>
            </a:r>
            <a:r>
              <a:rPr lang="zh-CN" altLang="en-US" dirty="0"/>
              <a:t>时机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1" y="1515745"/>
            <a:ext cx="5950414" cy="4351655"/>
          </a:xfrm>
        </p:spPr>
        <p:txBody>
          <a:bodyPr/>
          <a:lstStyle/>
          <a:p>
            <a:pPr lvl="0"/>
            <a:r>
              <a:rPr lang="zh-Hans" altLang="en-US" dirty="0"/>
              <a:t>天时：</a:t>
            </a:r>
            <a:endParaRPr lang="en-US" altLang="zh-Hans" dirty="0"/>
          </a:p>
          <a:p>
            <a:pPr lvl="1"/>
            <a:r>
              <a:rPr lang="zh-Hans" altLang="en-US" dirty="0">
                <a:sym typeface="+mn-ea"/>
              </a:rPr>
              <a:t>开源硬件的发展刚需</a:t>
            </a:r>
            <a:endParaRPr lang="en-US" altLang="zh-CN" dirty="0"/>
          </a:p>
          <a:p>
            <a:pPr lvl="1"/>
            <a:r>
              <a:rPr lang="zh-Hans" altLang="en-US" dirty="0"/>
              <a:t>国务院重视</a:t>
            </a:r>
            <a:r>
              <a:rPr lang="zh-CN" altLang="en-US" dirty="0"/>
              <a:t>人工智能</a:t>
            </a:r>
            <a:r>
              <a:rPr lang="zh-Hans" altLang="en-US" dirty="0"/>
              <a:t>教育</a:t>
            </a:r>
            <a:endParaRPr lang="en-US" altLang="zh-Hans" dirty="0"/>
          </a:p>
          <a:p>
            <a:r>
              <a:rPr lang="zh-Hans" altLang="en-US" dirty="0"/>
              <a:t>地利：</a:t>
            </a:r>
            <a:endParaRPr lang="en-US" altLang="zh-Hans" dirty="0"/>
          </a:p>
          <a:p>
            <a:pPr lvl="1"/>
            <a:r>
              <a:rPr lang="zh-Hans" altLang="en-US" dirty="0"/>
              <a:t>有足够成熟的开发条件</a:t>
            </a:r>
            <a:endParaRPr lang="en-US" altLang="zh-Hans" dirty="0"/>
          </a:p>
          <a:p>
            <a:pPr lvl="1"/>
            <a:r>
              <a:rPr lang="zh-Hans" altLang="en-US" dirty="0"/>
              <a:t>有足够深入的研究基础</a:t>
            </a:r>
            <a:endParaRPr lang="en-US" altLang="zh-Hans" dirty="0"/>
          </a:p>
          <a:p>
            <a:pPr lvl="0"/>
            <a:r>
              <a:rPr lang="zh-Hans" altLang="en-US" dirty="0"/>
              <a:t>人和：</a:t>
            </a:r>
            <a:endParaRPr lang="en-US" altLang="zh-Hans" dirty="0"/>
          </a:p>
          <a:p>
            <a:pPr lvl="1"/>
            <a:r>
              <a:rPr lang="zh-Hans" altLang="en-US" dirty="0"/>
              <a:t>有足够多的用户</a:t>
            </a:r>
            <a:endParaRPr lang="en-US" altLang="zh-Hans" dirty="0"/>
          </a:p>
          <a:p>
            <a:pPr lvl="1"/>
            <a:r>
              <a:rPr lang="zh-Hans" altLang="en-US" dirty="0"/>
              <a:t>有足够多的企业</a:t>
            </a:r>
            <a:endParaRPr lang="en-US" altLang="zh-Han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4A3741-9CA2-1C41-AE2B-873CFC37E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176" y="2237422"/>
            <a:ext cx="4381500" cy="2908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3505D-7A90-044F-8452-A33BD431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衍生价值：文化自信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DA58E-9C8C-0547-810F-67C1CEECC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515745"/>
            <a:ext cx="5973763" cy="4351655"/>
          </a:xfrm>
        </p:spPr>
        <p:txBody>
          <a:bodyPr/>
          <a:lstStyle/>
          <a:p>
            <a:r>
              <a:rPr kumimoji="1" lang="zh-Hans" altLang="en-US" dirty="0"/>
              <a:t>关键事件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8</a:t>
            </a:r>
            <a:r>
              <a:rPr kumimoji="1" lang="en-US" altLang="zh-Hans" dirty="0"/>
              <a:t>63</a:t>
            </a:r>
            <a:r>
              <a:rPr kumimoji="1" lang="zh-Hans" altLang="en-US" dirty="0"/>
              <a:t>计划（</a:t>
            </a:r>
            <a:r>
              <a:rPr kumimoji="1" lang="zh-CN" altLang="en-US" dirty="0"/>
              <a:t>国产</a:t>
            </a:r>
            <a:r>
              <a:rPr kumimoji="1" lang="en-US" altLang="zh-Hans" dirty="0"/>
              <a:t>CPU</a:t>
            </a:r>
            <a:r>
              <a:rPr kumimoji="1" lang="zh-Hans" altLang="en-US" dirty="0"/>
              <a:t>、国产</a:t>
            </a:r>
            <a:r>
              <a:rPr kumimoji="1" lang="zh-CN" altLang="en-US" dirty="0"/>
              <a:t>软件</a:t>
            </a:r>
            <a:r>
              <a:rPr kumimoji="1" lang="zh-Hans" altLang="en-US" dirty="0"/>
              <a:t>）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大国责任（一带一路）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中兴事件（中国芯片）</a:t>
            </a:r>
            <a:endParaRPr kumimoji="1" lang="en-US" altLang="zh-Hans" dirty="0"/>
          </a:p>
          <a:p>
            <a:r>
              <a:rPr kumimoji="1" lang="zh-Hans" altLang="en-US" dirty="0"/>
              <a:t>路径选择：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传统的选择：自上而下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创客的选择：自下而上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9417D6-67B5-8C4F-8D21-2FFC5B67FC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2365" y="1930205"/>
            <a:ext cx="2480251" cy="35227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EE4F1AE-FFF4-3644-8D25-12FB3EA35D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7963" y="1930205"/>
            <a:ext cx="2386038" cy="352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09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运营思路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0" y="1515745"/>
            <a:ext cx="10864215" cy="4522746"/>
          </a:xfrm>
        </p:spPr>
        <p:txBody>
          <a:bodyPr/>
          <a:lstStyle/>
          <a:p>
            <a:r>
              <a:rPr lang="zh-Hans" altLang="en-US" dirty="0"/>
              <a:t>以</a:t>
            </a:r>
            <a:r>
              <a:rPr lang="zh-CN" altLang="en-US" dirty="0"/>
              <a:t>基金会</a:t>
            </a:r>
            <a:r>
              <a:rPr lang="zh-Hans" altLang="en-US" dirty="0"/>
              <a:t>的形式运营</a:t>
            </a:r>
            <a:endParaRPr lang="zh-CN" altLang="en-US" dirty="0"/>
          </a:p>
          <a:p>
            <a:pPr lvl="1"/>
            <a:r>
              <a:rPr lang="en-US" altLang="zh-CN" dirty="0"/>
              <a:t>intel</a:t>
            </a:r>
            <a:r>
              <a:rPr lang="zh-CN" altLang="en-US" dirty="0"/>
              <a:t>、</a:t>
            </a:r>
            <a:r>
              <a:rPr lang="en-US" altLang="zh-CN" dirty="0"/>
              <a:t>ARM</a:t>
            </a:r>
            <a:r>
              <a:rPr lang="zh-CN" altLang="en-US" dirty="0"/>
              <a:t>、全志、瑞芯微</a:t>
            </a:r>
          </a:p>
          <a:p>
            <a:pPr lvl="1"/>
            <a:r>
              <a:rPr lang="zh-CN" altLang="en-US" dirty="0"/>
              <a:t>谷歌、微软、百度、讯飞、华为、网易</a:t>
            </a:r>
          </a:p>
          <a:p>
            <a:pPr lvl="1"/>
            <a:r>
              <a:rPr lang="zh-CN" altLang="en-US" dirty="0"/>
              <a:t>鸿海科技、希科普、盛思、</a:t>
            </a:r>
            <a:r>
              <a:rPr lang="en-US" altLang="zh-CN" dirty="0" err="1"/>
              <a:t>DFrobot</a:t>
            </a:r>
            <a:r>
              <a:rPr lang="zh-CN" altLang="en-US" dirty="0"/>
              <a:t>、</a:t>
            </a:r>
            <a:r>
              <a:rPr lang="en-US" altLang="zh-CN" dirty="0" err="1"/>
              <a:t>MakeBlock</a:t>
            </a:r>
            <a:r>
              <a:rPr lang="en-US" altLang="zh-Hans" dirty="0"/>
              <a:t>……</a:t>
            </a:r>
            <a:endParaRPr lang="zh-CN" altLang="en-US" dirty="0"/>
          </a:p>
          <a:p>
            <a:r>
              <a:rPr lang="zh-CN" altLang="en-US" dirty="0"/>
              <a:t>核心板子不赚钱，贴紧成本价</a:t>
            </a:r>
            <a:endParaRPr lang="en-US" altLang="zh-CN" dirty="0"/>
          </a:p>
          <a:p>
            <a:pPr lvl="1"/>
            <a:r>
              <a:rPr lang="zh-CN" altLang="en-US" dirty="0"/>
              <a:t>杜绝山寨，</a:t>
            </a:r>
            <a:r>
              <a:rPr lang="zh-Hans" altLang="en-US" dirty="0"/>
              <a:t>确保质量</a:t>
            </a:r>
            <a:endParaRPr lang="zh-CN" altLang="en-US" dirty="0"/>
          </a:p>
          <a:p>
            <a:r>
              <a:rPr lang="zh-Hans" altLang="en-US" dirty="0"/>
              <a:t>与</a:t>
            </a:r>
            <a:r>
              <a:rPr lang="zh-CN" altLang="en-US" dirty="0"/>
              <a:t>周边厂商合作</a:t>
            </a:r>
            <a:r>
              <a:rPr lang="zh-Hans" altLang="en-US" dirty="0"/>
              <a:t>鼓励开发软件、</a:t>
            </a:r>
            <a:r>
              <a:rPr lang="zh-CN" altLang="en-US" dirty="0"/>
              <a:t>扩展模块</a:t>
            </a:r>
            <a:endParaRPr lang="en-US" altLang="zh-CN" dirty="0"/>
          </a:p>
          <a:p>
            <a:pPr lvl="1"/>
            <a:r>
              <a:rPr lang="zh-CN" altLang="en-US" dirty="0"/>
              <a:t>采用授权、认证的形式</a:t>
            </a:r>
            <a:endParaRPr lang="en-US" altLang="zh-CN" dirty="0"/>
          </a:p>
          <a:p>
            <a:r>
              <a:rPr lang="zh-Hans" altLang="en-US" dirty="0"/>
              <a:t>一线教师、教育机构开发课程</a:t>
            </a:r>
            <a:endParaRPr lang="en-US" altLang="zh-Hans" dirty="0"/>
          </a:p>
          <a:p>
            <a:pPr lvl="1"/>
            <a:r>
              <a:rPr lang="zh-Hans" altLang="en-US" dirty="0"/>
              <a:t>聚焦、形成合力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虚谷号的期望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1" y="1515745"/>
            <a:ext cx="6864814" cy="4351655"/>
          </a:xfrm>
        </p:spPr>
        <p:txBody>
          <a:bodyPr/>
          <a:lstStyle/>
          <a:p>
            <a:r>
              <a:rPr lang="zh-Hans" altLang="en-US" dirty="0"/>
              <a:t>成为高年级的最佳选择</a:t>
            </a:r>
            <a:endParaRPr lang="en-US" altLang="zh-Hans" dirty="0"/>
          </a:p>
          <a:p>
            <a:pPr lvl="1"/>
            <a:r>
              <a:rPr lang="zh-CN" altLang="en-US" dirty="0"/>
              <a:t>作为中小学人工智能</a:t>
            </a:r>
            <a:r>
              <a:rPr lang="zh-Hans" altLang="en-US" dirty="0"/>
              <a:t>教育服务</a:t>
            </a:r>
            <a:r>
              <a:rPr lang="zh-CN" altLang="en-US" dirty="0"/>
              <a:t>，成为</a:t>
            </a:r>
            <a:r>
              <a:rPr lang="en-US" altLang="zh-CN" dirty="0" err="1"/>
              <a:t>micro:bit</a:t>
            </a:r>
            <a:r>
              <a:rPr lang="zh-CN" altLang="en-US" dirty="0"/>
              <a:t>之后最佳选择。</a:t>
            </a:r>
          </a:p>
          <a:p>
            <a:r>
              <a:rPr lang="zh-Hans" altLang="en-US" dirty="0"/>
              <a:t>进入国家信息技术教材</a:t>
            </a:r>
            <a:endParaRPr lang="en-US" altLang="zh-Hans" dirty="0"/>
          </a:p>
          <a:p>
            <a:pPr lvl="1"/>
            <a:r>
              <a:rPr lang="zh-Hans" altLang="en-US" dirty="0"/>
              <a:t>人民教育出版社（地图出版社）</a:t>
            </a:r>
            <a:endParaRPr lang="en-US" altLang="zh-Hans" dirty="0"/>
          </a:p>
          <a:p>
            <a:r>
              <a:rPr lang="zh-Hans" altLang="en-US" dirty="0"/>
              <a:t>成为四大开源硬件之一</a:t>
            </a:r>
            <a:endParaRPr lang="en-US" altLang="zh-Hans" dirty="0"/>
          </a:p>
          <a:p>
            <a:pPr lvl="1"/>
            <a:r>
              <a:rPr lang="zh-CN" altLang="en-US" dirty="0"/>
              <a:t>和</a:t>
            </a:r>
            <a:r>
              <a:rPr lang="en-US" altLang="zh-CN" dirty="0" err="1">
                <a:sym typeface="+mn-ea"/>
              </a:rPr>
              <a:t>micro:bit</a:t>
            </a:r>
            <a:r>
              <a:rPr lang="zh-CN" altLang="en-US" dirty="0">
                <a:sym typeface="+mn-ea"/>
              </a:rPr>
              <a:t>、</a:t>
            </a:r>
            <a:r>
              <a:rPr lang="en-US" altLang="zh-CN" dirty="0">
                <a:sym typeface="+mn-ea"/>
              </a:rPr>
              <a:t>Arduino</a:t>
            </a:r>
            <a:r>
              <a:rPr lang="zh-CN" altLang="en-US" dirty="0">
                <a:sym typeface="+mn-ea"/>
              </a:rPr>
              <a:t>和树莓派成为中小学的常用四大开源硬件之一</a:t>
            </a:r>
            <a:endParaRPr lang="en-US" altLang="zh-CN" dirty="0"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789F07-E7BF-9644-B6DA-279D727886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7940" y="1806508"/>
            <a:ext cx="2557220" cy="353670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61EEAD5-E580-D144-AFF2-2B0A2A6A9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795" y="1278255"/>
            <a:ext cx="10631474" cy="548990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5A8802D-D3AF-0D4E-94A7-7AFE77FF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从虚谷号到虚谷计划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24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93AB4F-1B03-D74F-9F77-95CB476CB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中国创客教育的发展历程</a:t>
            </a:r>
            <a:endParaRPr kumimoji="1" lang="zh-CN" altLang="en-US" dirty="0"/>
          </a:p>
        </p:txBody>
      </p:sp>
      <p:pic>
        <p:nvPicPr>
          <p:cNvPr id="5" name="Picture 10" descr="D:\快盘\校本课程资源\相关照片\2013上海创客嘉年华\DSC04580.JPG">
            <a:extLst>
              <a:ext uri="{FF2B5EF4-FFF2-40B4-BE49-F238E27FC236}">
                <a16:creationId xmlns:a16="http://schemas.microsoft.com/office/drawing/2014/main" id="{EC3781BD-7A1C-8C44-B311-CA5FE5F9D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947" y="1568629"/>
            <a:ext cx="3134995" cy="2052955"/>
          </a:xfrm>
          <a:prstGeom prst="rect">
            <a:avLst/>
          </a:prstGeom>
          <a:noFill/>
          <a:ln w="9525">
            <a:noFill/>
          </a:ln>
          <a:effectLst>
            <a:outerShdw blurRad="50800" dist="50800" dir="1746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6" name="图片 151" descr="IMG_1078">
            <a:extLst>
              <a:ext uri="{FF2B5EF4-FFF2-40B4-BE49-F238E27FC236}">
                <a16:creationId xmlns:a16="http://schemas.microsoft.com/office/drawing/2014/main" id="{26701681-6D51-6C46-B9DC-EB393493ED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9560" y="1571625"/>
            <a:ext cx="3091180" cy="1630680"/>
          </a:xfrm>
          <a:prstGeom prst="rect">
            <a:avLst/>
          </a:prstGeom>
          <a:noFill/>
          <a:ln w="9525">
            <a:noFill/>
          </a:ln>
          <a:effectLst>
            <a:outerShdw blurRad="50800" dist="50800" dir="1746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8" name="图片 7" descr="_MG_5526">
            <a:extLst>
              <a:ext uri="{FF2B5EF4-FFF2-40B4-BE49-F238E27FC236}">
                <a16:creationId xmlns:a16="http://schemas.microsoft.com/office/drawing/2014/main" id="{C568DBDC-B554-7B47-84B4-A316998674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552" y="3696222"/>
            <a:ext cx="2876790" cy="1918970"/>
          </a:xfrm>
          <a:prstGeom prst="rect">
            <a:avLst/>
          </a:prstGeom>
          <a:effectLst>
            <a:outerShdw blurRad="50800" dist="50800" dir="1746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9" name="图片 8" descr="沙龙活动">
            <a:extLst>
              <a:ext uri="{FF2B5EF4-FFF2-40B4-BE49-F238E27FC236}">
                <a16:creationId xmlns:a16="http://schemas.microsoft.com/office/drawing/2014/main" id="{777DD014-0C34-8242-A17E-B3EDFDEFCB8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8976" y="3696222"/>
            <a:ext cx="2877820" cy="1918970"/>
          </a:xfrm>
          <a:prstGeom prst="rect">
            <a:avLst/>
          </a:prstGeom>
          <a:effectLst>
            <a:outerShdw blurRad="50800" dist="50800" dir="1746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5597BD0-936B-D041-8225-D61EB15780D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4003" y="1568629"/>
            <a:ext cx="2937917" cy="2203438"/>
          </a:xfrm>
          <a:prstGeom prst="rect">
            <a:avLst/>
          </a:prstGeom>
          <a:effectLst>
            <a:outerShdw blurRad="50800" dist="50800" dir="17460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8196024-4CC7-2642-9F85-9BD993B912E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5655" y="3485440"/>
            <a:ext cx="2924965" cy="2193724"/>
          </a:xfrm>
          <a:prstGeom prst="rect">
            <a:avLst/>
          </a:prstGeom>
          <a:effectLst>
            <a:outerShdw blurRad="50800" dist="50800" dir="1746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8735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63CCBA-138B-6448-B8DB-6AE98FC5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目标：</a:t>
            </a:r>
            <a:r>
              <a:rPr lang="zh-CN" altLang="en-US" dirty="0"/>
              <a:t>为教育设计，为中国发声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9A2BB19-A0A7-A64E-8CFD-C8D5D6C19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1" y="1515745"/>
            <a:ext cx="7020932" cy="4351655"/>
          </a:xfrm>
        </p:spPr>
        <p:txBody>
          <a:bodyPr/>
          <a:lstStyle/>
          <a:p>
            <a:r>
              <a:rPr kumimoji="1" lang="zh-CN" altLang="en-US" dirty="0"/>
              <a:t>虚谷号：解决高级、后续发展的问题</a:t>
            </a:r>
          </a:p>
          <a:p>
            <a:r>
              <a:rPr kumimoji="1" lang="zh-CN" altLang="en-US" dirty="0"/>
              <a:t>掌控板：解决入门和物联网的问题</a:t>
            </a:r>
          </a:p>
          <a:p>
            <a:r>
              <a:rPr kumimoji="1" lang="zh-CN" altLang="en-US" dirty="0"/>
              <a:t>乐造</a:t>
            </a:r>
            <a:r>
              <a:rPr kumimoji="1" lang="zh-Hans" altLang="en-US" dirty="0"/>
              <a:t>模块</a:t>
            </a:r>
            <a:r>
              <a:rPr kumimoji="1" lang="zh-CN" altLang="en-US" dirty="0"/>
              <a:t>：解决结构件和数字建模问题</a:t>
            </a:r>
            <a:endParaRPr kumimoji="1" lang="en-US" altLang="zh-CN" dirty="0"/>
          </a:p>
          <a:p>
            <a:r>
              <a:rPr kumimoji="1" lang="zh-Hans" altLang="en-US" dirty="0"/>
              <a:t>虚谷链：解决开源物联网平台问题</a:t>
            </a:r>
            <a:endParaRPr kumimoji="1" lang="zh-CN" altLang="en-US" dirty="0"/>
          </a:p>
          <a:p>
            <a:r>
              <a:rPr kumimoji="1" lang="zh-CN" altLang="en-US" dirty="0"/>
              <a:t>虚谷科学：解决科学探究问题</a:t>
            </a:r>
            <a:endParaRPr kumimoji="1" lang="en-US" altLang="zh-CN" dirty="0"/>
          </a:p>
          <a:p>
            <a:r>
              <a:rPr kumimoji="1" lang="en-US" altLang="zh-Hans" dirty="0"/>
              <a:t>……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3661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E95129-CF51-734E-857D-A799C3064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虚谷计划之虚谷号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08B2C7-1584-024A-8D9D-FED8BE176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898" y="1538048"/>
            <a:ext cx="5080619" cy="1718239"/>
          </a:xfrm>
        </p:spPr>
        <p:txBody>
          <a:bodyPr/>
          <a:lstStyle/>
          <a:p>
            <a:r>
              <a:rPr kumimoji="1" lang="zh-Hans" altLang="en-US" dirty="0"/>
              <a:t>第一块</a:t>
            </a:r>
            <a:r>
              <a:rPr kumimoji="1" lang="en-US" altLang="zh-Hans" dirty="0"/>
              <a:t>Dome</a:t>
            </a:r>
            <a:r>
              <a:rPr kumimoji="1" lang="zh-Hans" altLang="en-US" dirty="0"/>
              <a:t>板，希科普。</a:t>
            </a:r>
            <a:endParaRPr kumimoji="1" lang="en-US" altLang="zh-Hans" dirty="0"/>
          </a:p>
          <a:p>
            <a:r>
              <a:rPr kumimoji="1" lang="zh-Hans" altLang="en-US" dirty="0"/>
              <a:t>第一块扩展板，</a:t>
            </a:r>
            <a:r>
              <a:rPr kumimoji="1" lang="en-US" altLang="zh-Hans" dirty="0"/>
              <a:t>DF</a:t>
            </a:r>
            <a:r>
              <a:rPr kumimoji="1" lang="zh-Hans" altLang="en-US" dirty="0"/>
              <a:t>。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A110DE-1CFF-0040-9C10-DD72572AAEB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3842" y="3853428"/>
            <a:ext cx="3095240" cy="20618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931CA7-3F48-8040-9CB2-48175C8F0E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0292" y="1572413"/>
            <a:ext cx="3992167" cy="20853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9E7552-05DE-6A44-9472-C5D1A7552A5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127" y="3516081"/>
            <a:ext cx="3301549" cy="22037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ED3EBC0-51BF-AE48-8614-1B127BEA605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0527" y="3951960"/>
            <a:ext cx="2490161" cy="1489214"/>
          </a:xfrm>
          <a:prstGeom prst="rect">
            <a:avLst/>
          </a:prstGeom>
          <a:solidFill>
            <a:schemeClr val="bg1"/>
          </a:solidFill>
          <a:effectLst>
            <a:outerShdw blurRad="622300" dist="88900" dir="360000" sx="116000" sy="116000" algn="tl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5714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 rot="2700000">
            <a:off x="4819464" y="2630055"/>
            <a:ext cx="2519113" cy="2519113"/>
          </a:xfrm>
          <a:prstGeom prst="roundRect">
            <a:avLst/>
          </a:prstGeom>
          <a:solidFill>
            <a:srgbClr val="006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29" name="文本框 5"/>
          <p:cNvSpPr txBox="1"/>
          <p:nvPr/>
        </p:nvSpPr>
        <p:spPr>
          <a:xfrm>
            <a:off x="590771" y="2223004"/>
            <a:ext cx="437618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</a:rPr>
              <a:t>以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</a:rPr>
              <a:t>U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</a:rPr>
              <a:t>盘的形式接入到电脑，复制代码即完成下载固件操作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  <a:sym typeface="+mn-ea"/>
              </a:rPr>
              <a:t>能够运行一些重要的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  <a:sym typeface="+mn-ea"/>
              </a:rPr>
              <a:t>AI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  <a:sym typeface="+mn-ea"/>
              </a:rPr>
              <a:t>应用，如谷歌的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  <a:sym typeface="+mn-ea"/>
              </a:rPr>
              <a:t>Tensor flow</a:t>
            </a:r>
            <a:endParaRPr kumimoji="0" lang="zh-C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0" name="文本框 6"/>
          <p:cNvSpPr txBox="1"/>
          <p:nvPr/>
        </p:nvSpPr>
        <p:spPr>
          <a:xfrm>
            <a:off x="616730" y="4752292"/>
            <a:ext cx="36785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  <a:sym typeface="+mn-ea"/>
              </a:rPr>
              <a:t>接上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  <a:sym typeface="+mn-ea"/>
              </a:rPr>
              <a:t>hdmi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  <a:sym typeface="+mn-ea"/>
              </a:rPr>
              <a:t>和键盘鼠标，即可成为电脑；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  <a:sym typeface="+mn-ea"/>
              </a:rPr>
              <a:t>支持网络、蓝牙、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  <a:sym typeface="+mn-ea"/>
              </a:rPr>
              <a:t>json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  <a:sym typeface="+mn-ea"/>
              </a:rPr>
              <a:t>等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  <a:sym typeface="+mn-ea"/>
              </a:rPr>
              <a:t>micro:bit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  <a:sym typeface="+mn-ea"/>
              </a:rPr>
              <a:t>和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  <a:sym typeface="+mn-ea"/>
              </a:rPr>
              <a:t>arduino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  <a:sym typeface="+mn-ea"/>
              </a:rPr>
              <a:t>不支持的模块</a:t>
            </a:r>
            <a:endParaRPr kumimoji="0" lang="zh-C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1" name="文本框 7"/>
          <p:cNvSpPr txBox="1"/>
          <p:nvPr/>
        </p:nvSpPr>
        <p:spPr>
          <a:xfrm>
            <a:off x="8151596" y="5008190"/>
            <a:ext cx="36785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charset="-122"/>
                <a:ea typeface="Microsoft YaHei Light" charset="-122"/>
                <a:cs typeface="Microsoft YaHei Light" charset="-122"/>
              </a:rPr>
              <a:t>功能比树莓派强大，综合性能比树莓派高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charset="-122"/>
                <a:ea typeface="Microsoft YaHei Light" charset="-122"/>
                <a:cs typeface="Microsoft YaHei Light" charset="-122"/>
              </a:rPr>
              <a:t>80%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charset="-122"/>
                <a:ea typeface="Microsoft YaHei Light" charset="-122"/>
                <a:cs typeface="Microsoft YaHei Light" charset="-122"/>
              </a:rPr>
              <a:t>，性格接近树莓派</a:t>
            </a:r>
            <a:endParaRPr kumimoji="0" lang="zh-C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2" name="文本框 8"/>
          <p:cNvSpPr txBox="1"/>
          <p:nvPr/>
        </p:nvSpPr>
        <p:spPr>
          <a:xfrm>
            <a:off x="8110047" y="1834577"/>
            <a:ext cx="36785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  <a:sym typeface="+mn-ea"/>
              </a:rPr>
              <a:t>兼容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  <a:sym typeface="+mn-ea"/>
              </a:rPr>
              <a:t>Arduino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  <a:sym typeface="+mn-ea"/>
              </a:rPr>
              <a:t>，可运行所有能在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  <a:sym typeface="+mn-ea"/>
              </a:rPr>
              <a:t>Arduino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  <a:sym typeface="+mn-ea"/>
              </a:rPr>
              <a:t>运行的代码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  <a:sym typeface="+mn-ea"/>
              </a:rPr>
              <a:t>支持开源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  <a:sym typeface="+mn-ea"/>
              </a:rPr>
              <a:t>IDE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/>
                <a:ea typeface="DengXian" panose="02010600030101010101" pitchFamily="2" charset="-122"/>
                <a:cs typeface="+mn-cs"/>
                <a:sym typeface="+mn-ea"/>
              </a:rPr>
              <a:t>开发工具和软件的深度定制和预安装</a:t>
            </a:r>
            <a:endParaRPr kumimoji="0" lang="zh-CN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3" name="矩形 5"/>
          <p:cNvSpPr>
            <a:spLocks noChangeArrowheads="1"/>
          </p:cNvSpPr>
          <p:nvPr/>
        </p:nvSpPr>
        <p:spPr bwMode="auto">
          <a:xfrm>
            <a:off x="616730" y="1589257"/>
            <a:ext cx="839261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charset="-122"/>
                <a:ea typeface="Microsoft YaHei Light" charset="-122"/>
                <a:cs typeface="Microsoft YaHei Light" charset="-122"/>
              </a:rPr>
              <a:t>特点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charset="-122"/>
                <a:ea typeface="Microsoft YaHei Light" charset="-122"/>
                <a:cs typeface="Microsoft YaHei Light" charset="-122"/>
              </a:rPr>
              <a:t>1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4" name="矩形 5"/>
          <p:cNvSpPr>
            <a:spLocks noChangeArrowheads="1"/>
          </p:cNvSpPr>
          <p:nvPr/>
        </p:nvSpPr>
        <p:spPr bwMode="auto">
          <a:xfrm>
            <a:off x="616730" y="4244461"/>
            <a:ext cx="2608883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charset="-122"/>
                <a:ea typeface="Microsoft YaHei Light" charset="-122"/>
                <a:cs typeface="Microsoft YaHei Light" charset="-122"/>
              </a:rPr>
              <a:t>特点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charset="-122"/>
                <a:ea typeface="Microsoft YaHei Light" charset="-122"/>
                <a:cs typeface="Microsoft YaHei Light" charset="-122"/>
              </a:rPr>
              <a:t>3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5" name="矩形 5"/>
          <p:cNvSpPr>
            <a:spLocks noChangeArrowheads="1"/>
          </p:cNvSpPr>
          <p:nvPr/>
        </p:nvSpPr>
        <p:spPr bwMode="auto">
          <a:xfrm>
            <a:off x="8142521" y="4392529"/>
            <a:ext cx="260888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charset="-122"/>
                <a:ea typeface="Microsoft YaHei Light" charset="-122"/>
                <a:cs typeface="Microsoft YaHei Light" charset="-122"/>
              </a:rPr>
              <a:t>特点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charset="-122"/>
                <a:ea typeface="Microsoft YaHei Light" charset="-122"/>
                <a:cs typeface="Microsoft YaHei Light" charset="-122"/>
              </a:rPr>
              <a:t>4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6" name="矩形 5"/>
          <p:cNvSpPr>
            <a:spLocks noChangeArrowheads="1"/>
          </p:cNvSpPr>
          <p:nvPr/>
        </p:nvSpPr>
        <p:spPr bwMode="auto">
          <a:xfrm>
            <a:off x="8100972" y="1326746"/>
            <a:ext cx="260888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charset="-122"/>
                <a:ea typeface="Microsoft YaHei Light" charset="-122"/>
                <a:cs typeface="Microsoft YaHei Light" charset="-122"/>
              </a:rPr>
              <a:t>特点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charset="-122"/>
                <a:ea typeface="Microsoft YaHei Light" charset="-122"/>
                <a:cs typeface="Microsoft YaHei Light" charset="-122"/>
              </a:rPr>
              <a:t>2</a:t>
            </a:r>
            <a:endParaRPr kumimoji="0" lang="zh-CN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5582210" y="1726192"/>
            <a:ext cx="993624" cy="993624"/>
          </a:xfrm>
          <a:prstGeom prst="ellipse">
            <a:avLst/>
          </a:prstGeom>
          <a:solidFill>
            <a:srgbClr val="006F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charset="-122"/>
                <a:ea typeface="Microsoft YaHei Light" charset="-122"/>
                <a:cs typeface="Microsoft YaHei Light" charset="-122"/>
              </a:rPr>
              <a:t>兼容</a:t>
            </a:r>
          </a:p>
        </p:txBody>
      </p:sp>
      <p:sp>
        <p:nvSpPr>
          <p:cNvPr id="38" name="椭圆 37"/>
          <p:cNvSpPr/>
          <p:nvPr/>
        </p:nvSpPr>
        <p:spPr>
          <a:xfrm>
            <a:off x="3958126" y="3177847"/>
            <a:ext cx="993624" cy="993624"/>
          </a:xfrm>
          <a:prstGeom prst="ellipse">
            <a:avLst/>
          </a:prstGeom>
          <a:solidFill>
            <a:srgbClr val="006F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charset="-122"/>
                <a:ea typeface="Microsoft YaHei Light" charset="-122"/>
                <a:cs typeface="Microsoft YaHei Light" charset="-122"/>
              </a:rPr>
              <a:t>外设</a:t>
            </a:r>
          </a:p>
        </p:txBody>
      </p:sp>
      <p:sp>
        <p:nvSpPr>
          <p:cNvPr id="39" name="椭圆 38"/>
          <p:cNvSpPr/>
          <p:nvPr/>
        </p:nvSpPr>
        <p:spPr>
          <a:xfrm>
            <a:off x="7090799" y="3376335"/>
            <a:ext cx="993624" cy="993624"/>
          </a:xfrm>
          <a:prstGeom prst="ellipse">
            <a:avLst/>
          </a:prstGeom>
          <a:solidFill>
            <a:srgbClr val="006F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charset="-122"/>
                <a:ea typeface="Microsoft YaHei Light" charset="-122"/>
                <a:cs typeface="Microsoft YaHei Light" charset="-122"/>
              </a:rPr>
              <a:t>性价比</a:t>
            </a:r>
          </a:p>
        </p:txBody>
      </p:sp>
      <p:sp>
        <p:nvSpPr>
          <p:cNvPr id="40" name="椭圆 39"/>
          <p:cNvSpPr/>
          <p:nvPr/>
        </p:nvSpPr>
        <p:spPr>
          <a:xfrm>
            <a:off x="5582210" y="5053961"/>
            <a:ext cx="993624" cy="993624"/>
          </a:xfrm>
          <a:prstGeom prst="ellipse">
            <a:avLst/>
          </a:prstGeom>
          <a:solidFill>
            <a:srgbClr val="006FB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charset="-122"/>
                <a:ea typeface="Microsoft YaHei Light" charset="-122"/>
                <a:cs typeface="Microsoft YaHei Light" charset="-122"/>
              </a:rPr>
              <a:t>易用</a:t>
            </a:r>
          </a:p>
        </p:txBody>
      </p:sp>
      <p:cxnSp>
        <p:nvCxnSpPr>
          <p:cNvPr id="41" name="直线连接符 28"/>
          <p:cNvCxnSpPr/>
          <p:nvPr/>
        </p:nvCxnSpPr>
        <p:spPr>
          <a:xfrm>
            <a:off x="1455991" y="1726192"/>
            <a:ext cx="0" cy="25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5"/>
          <p:cNvSpPr>
            <a:spLocks noChangeArrowheads="1"/>
          </p:cNvSpPr>
          <p:nvPr/>
        </p:nvSpPr>
        <p:spPr bwMode="auto">
          <a:xfrm>
            <a:off x="1575068" y="1589257"/>
            <a:ext cx="3025961" cy="44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charset="-122"/>
                <a:ea typeface="Microsoft YaHei Light" charset="-122"/>
                <a:cs typeface="Microsoft YaHei Light" charset="-122"/>
              </a:rPr>
              <a:t>优良的扩展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cxnSp>
        <p:nvCxnSpPr>
          <p:cNvPr id="43" name="直线连接符 33"/>
          <p:cNvCxnSpPr/>
          <p:nvPr/>
        </p:nvCxnSpPr>
        <p:spPr>
          <a:xfrm>
            <a:off x="1455991" y="4381396"/>
            <a:ext cx="0" cy="25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5"/>
          <p:cNvSpPr>
            <a:spLocks noChangeArrowheads="1"/>
          </p:cNvSpPr>
          <p:nvPr/>
        </p:nvSpPr>
        <p:spPr bwMode="auto">
          <a:xfrm>
            <a:off x="1575068" y="4244461"/>
            <a:ext cx="2398527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charset="-122"/>
                <a:ea typeface="Microsoft YaHei Light" charset="-122"/>
                <a:cs typeface="Microsoft YaHei Light" charset="-122"/>
              </a:rPr>
              <a:t>外设接口方便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cxnSp>
        <p:nvCxnSpPr>
          <p:cNvPr id="45" name="直线连接符 35"/>
          <p:cNvCxnSpPr/>
          <p:nvPr/>
        </p:nvCxnSpPr>
        <p:spPr>
          <a:xfrm>
            <a:off x="8914103" y="1463681"/>
            <a:ext cx="0" cy="25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37"/>
          <p:cNvCxnSpPr/>
          <p:nvPr/>
        </p:nvCxnSpPr>
        <p:spPr>
          <a:xfrm>
            <a:off x="8955652" y="4542309"/>
            <a:ext cx="0" cy="25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5"/>
          <p:cNvSpPr>
            <a:spLocks noChangeArrowheads="1"/>
          </p:cNvSpPr>
          <p:nvPr/>
        </p:nvSpPr>
        <p:spPr bwMode="auto">
          <a:xfrm>
            <a:off x="9074729" y="4405374"/>
            <a:ext cx="2398527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charset="-122"/>
                <a:ea typeface="Microsoft YaHei Light" charset="-122"/>
                <a:cs typeface="Microsoft YaHei Light" charset="-122"/>
              </a:rPr>
              <a:t>性价比极高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0760" y="3376335"/>
            <a:ext cx="1055074" cy="1055074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1" y="3367314"/>
            <a:ext cx="1088570" cy="10260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矩形 5"/>
          <p:cNvSpPr>
            <a:spLocks noChangeArrowheads="1"/>
          </p:cNvSpPr>
          <p:nvPr/>
        </p:nvSpPr>
        <p:spPr bwMode="auto">
          <a:xfrm>
            <a:off x="9033180" y="1367818"/>
            <a:ext cx="3025961" cy="44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Light" charset="-122"/>
                <a:ea typeface="Microsoft YaHei Light" charset="-122"/>
                <a:cs typeface="Microsoft YaHei Light" charset="-122"/>
              </a:rPr>
              <a:t>兼容市面主流的开源生态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32895E8-7DEA-9041-A97A-DAA91F39C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虚谷号</a:t>
            </a:r>
            <a:r>
              <a:rPr kumimoji="1" lang="zh-Hans" altLang="en-US" dirty="0"/>
              <a:t>的</a:t>
            </a:r>
            <a:r>
              <a:rPr kumimoji="1" lang="zh-CN" altLang="en-US" dirty="0"/>
              <a:t>特点</a:t>
            </a:r>
          </a:p>
        </p:txBody>
      </p:sp>
    </p:spTree>
    <p:extLst>
      <p:ext uri="{BB962C8B-B14F-4D97-AF65-F5344CB8AC3E}">
        <p14:creationId xmlns:p14="http://schemas.microsoft.com/office/powerpoint/2010/main" val="3984088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33D18F-85F9-1A4A-B6E0-A589C2C5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虚谷号怎么使用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2382F4-3DBF-F94A-9170-9DD365E4B6BC}"/>
              </a:ext>
            </a:extLst>
          </p:cNvPr>
          <p:cNvSpPr/>
          <p:nvPr/>
        </p:nvSpPr>
        <p:spPr bwMode="auto">
          <a:xfrm>
            <a:off x="6991187" y="3641973"/>
            <a:ext cx="2646363" cy="85566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0BF2EC6-A4FE-C240-9762-224C6F160471}"/>
              </a:ext>
            </a:extLst>
          </p:cNvPr>
          <p:cNvSpPr/>
          <p:nvPr/>
        </p:nvSpPr>
        <p:spPr bwMode="auto">
          <a:xfrm>
            <a:off x="1296194" y="3670538"/>
            <a:ext cx="2646363" cy="855663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0CBB9A3-066F-734D-A711-D9D3697A4D52}"/>
              </a:ext>
            </a:extLst>
          </p:cNvPr>
          <p:cNvSpPr/>
          <p:nvPr/>
        </p:nvSpPr>
        <p:spPr>
          <a:xfrm>
            <a:off x="1512094" y="1141651"/>
            <a:ext cx="2327275" cy="2327275"/>
          </a:xfrm>
          <a:prstGeom prst="ellipse">
            <a:avLst/>
          </a:prstGeom>
          <a:solidFill>
            <a:schemeClr val="tx1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249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2494D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2B10012-8DA1-A740-BF71-2C5300F3C7CD}"/>
              </a:ext>
            </a:extLst>
          </p:cNvPr>
          <p:cNvSpPr/>
          <p:nvPr/>
        </p:nvSpPr>
        <p:spPr>
          <a:xfrm>
            <a:off x="7365842" y="1277495"/>
            <a:ext cx="2327275" cy="2327275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249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42494D"/>
                </a:solidFill>
                <a:latin typeface="+mn-lt"/>
                <a:ea typeface="仿宋_GB2312" pitchFamily="49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anose="02010600030101010101" pitchFamily="2" charset="-122"/>
              </a:defRPr>
            </a:lvl5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A8B0FD2B-AC3D-454C-84C6-89DF318B0FEB}"/>
              </a:ext>
            </a:extLst>
          </p:cNvPr>
          <p:cNvSpPr>
            <a:spLocks noEditPoints="1"/>
          </p:cNvSpPr>
          <p:nvPr/>
        </p:nvSpPr>
        <p:spPr>
          <a:xfrm>
            <a:off x="2258219" y="1698863"/>
            <a:ext cx="836613" cy="1214438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650" h="911">
                <a:moveTo>
                  <a:pt x="541" y="207"/>
                </a:moveTo>
                <a:cubicBezTo>
                  <a:pt x="534" y="207"/>
                  <a:pt x="527" y="204"/>
                  <a:pt x="522" y="199"/>
                </a:cubicBezTo>
                <a:cubicBezTo>
                  <a:pt x="305" y="0"/>
                  <a:pt x="118" y="190"/>
                  <a:pt x="110" y="198"/>
                </a:cubicBezTo>
                <a:cubicBezTo>
                  <a:pt x="99" y="209"/>
                  <a:pt x="81" y="210"/>
                  <a:pt x="70" y="199"/>
                </a:cubicBezTo>
                <a:cubicBezTo>
                  <a:pt x="58" y="188"/>
                  <a:pt x="58" y="170"/>
                  <a:pt x="69" y="158"/>
                </a:cubicBezTo>
                <a:cubicBezTo>
                  <a:pt x="71" y="156"/>
                  <a:pt x="127" y="97"/>
                  <a:pt x="216" y="68"/>
                </a:cubicBezTo>
                <a:cubicBezTo>
                  <a:pt x="299" y="40"/>
                  <a:pt x="426" y="33"/>
                  <a:pt x="560" y="157"/>
                </a:cubicBezTo>
                <a:cubicBezTo>
                  <a:pt x="572" y="167"/>
                  <a:pt x="573" y="186"/>
                  <a:pt x="562" y="197"/>
                </a:cubicBezTo>
                <a:cubicBezTo>
                  <a:pt x="556" y="203"/>
                  <a:pt x="549" y="207"/>
                  <a:pt x="541" y="207"/>
                </a:cubicBezTo>
                <a:close/>
                <a:moveTo>
                  <a:pt x="433" y="605"/>
                </a:moveTo>
                <a:lnTo>
                  <a:pt x="197" y="605"/>
                </a:lnTo>
                <a:cubicBezTo>
                  <a:pt x="108" y="605"/>
                  <a:pt x="36" y="679"/>
                  <a:pt x="36" y="771"/>
                </a:cubicBezTo>
                <a:cubicBezTo>
                  <a:pt x="36" y="771"/>
                  <a:pt x="283" y="911"/>
                  <a:pt x="594" y="771"/>
                </a:cubicBezTo>
                <a:cubicBezTo>
                  <a:pt x="594" y="679"/>
                  <a:pt x="522" y="605"/>
                  <a:pt x="433" y="605"/>
                </a:cubicBezTo>
                <a:close/>
                <a:moveTo>
                  <a:pt x="615" y="291"/>
                </a:moveTo>
                <a:lnTo>
                  <a:pt x="615" y="291"/>
                </a:lnTo>
                <a:cubicBezTo>
                  <a:pt x="615" y="265"/>
                  <a:pt x="594" y="244"/>
                  <a:pt x="568" y="244"/>
                </a:cubicBezTo>
                <a:lnTo>
                  <a:pt x="547" y="244"/>
                </a:lnTo>
                <a:cubicBezTo>
                  <a:pt x="531" y="244"/>
                  <a:pt x="518" y="252"/>
                  <a:pt x="509" y="263"/>
                </a:cubicBezTo>
                <a:cubicBezTo>
                  <a:pt x="509" y="263"/>
                  <a:pt x="509" y="263"/>
                  <a:pt x="509" y="263"/>
                </a:cubicBezTo>
                <a:cubicBezTo>
                  <a:pt x="510" y="264"/>
                  <a:pt x="510" y="265"/>
                  <a:pt x="510" y="265"/>
                </a:cubicBezTo>
                <a:cubicBezTo>
                  <a:pt x="523" y="289"/>
                  <a:pt x="531" y="315"/>
                  <a:pt x="535" y="342"/>
                </a:cubicBezTo>
                <a:lnTo>
                  <a:pt x="535" y="343"/>
                </a:lnTo>
                <a:cubicBezTo>
                  <a:pt x="535" y="347"/>
                  <a:pt x="536" y="351"/>
                  <a:pt x="536" y="355"/>
                </a:cubicBezTo>
                <a:lnTo>
                  <a:pt x="536" y="357"/>
                </a:lnTo>
                <a:cubicBezTo>
                  <a:pt x="536" y="362"/>
                  <a:pt x="536" y="366"/>
                  <a:pt x="536" y="370"/>
                </a:cubicBezTo>
                <a:cubicBezTo>
                  <a:pt x="536" y="375"/>
                  <a:pt x="536" y="379"/>
                  <a:pt x="536" y="383"/>
                </a:cubicBezTo>
                <a:cubicBezTo>
                  <a:pt x="536" y="384"/>
                  <a:pt x="536" y="385"/>
                  <a:pt x="536" y="387"/>
                </a:cubicBezTo>
                <a:cubicBezTo>
                  <a:pt x="536" y="390"/>
                  <a:pt x="535" y="394"/>
                  <a:pt x="535" y="398"/>
                </a:cubicBezTo>
                <a:cubicBezTo>
                  <a:pt x="535" y="398"/>
                  <a:pt x="534" y="400"/>
                  <a:pt x="534" y="400"/>
                </a:cubicBezTo>
                <a:cubicBezTo>
                  <a:pt x="533" y="411"/>
                  <a:pt x="531" y="421"/>
                  <a:pt x="528" y="429"/>
                </a:cubicBezTo>
                <a:cubicBezTo>
                  <a:pt x="526" y="436"/>
                  <a:pt x="519" y="442"/>
                  <a:pt x="512" y="444"/>
                </a:cubicBezTo>
                <a:cubicBezTo>
                  <a:pt x="495" y="447"/>
                  <a:pt x="477" y="450"/>
                  <a:pt x="462" y="451"/>
                </a:cubicBezTo>
                <a:cubicBezTo>
                  <a:pt x="461" y="452"/>
                  <a:pt x="461" y="452"/>
                  <a:pt x="460" y="452"/>
                </a:cubicBezTo>
                <a:cubicBezTo>
                  <a:pt x="454" y="452"/>
                  <a:pt x="448" y="449"/>
                  <a:pt x="444" y="445"/>
                </a:cubicBezTo>
                <a:cubicBezTo>
                  <a:pt x="438" y="438"/>
                  <a:pt x="430" y="435"/>
                  <a:pt x="421" y="435"/>
                </a:cubicBezTo>
                <a:lnTo>
                  <a:pt x="386" y="435"/>
                </a:lnTo>
                <a:cubicBezTo>
                  <a:pt x="368" y="435"/>
                  <a:pt x="354" y="449"/>
                  <a:pt x="354" y="467"/>
                </a:cubicBezTo>
                <a:cubicBezTo>
                  <a:pt x="354" y="484"/>
                  <a:pt x="368" y="499"/>
                  <a:pt x="386" y="499"/>
                </a:cubicBezTo>
                <a:lnTo>
                  <a:pt x="421" y="499"/>
                </a:lnTo>
                <a:cubicBezTo>
                  <a:pt x="430" y="499"/>
                  <a:pt x="439" y="495"/>
                  <a:pt x="445" y="488"/>
                </a:cubicBezTo>
                <a:cubicBezTo>
                  <a:pt x="449" y="483"/>
                  <a:pt x="454" y="480"/>
                  <a:pt x="460" y="480"/>
                </a:cubicBezTo>
                <a:lnTo>
                  <a:pt x="462" y="480"/>
                </a:lnTo>
                <a:cubicBezTo>
                  <a:pt x="462" y="480"/>
                  <a:pt x="462" y="480"/>
                  <a:pt x="463" y="480"/>
                </a:cubicBezTo>
                <a:cubicBezTo>
                  <a:pt x="463" y="480"/>
                  <a:pt x="464" y="480"/>
                  <a:pt x="464" y="480"/>
                </a:cubicBezTo>
                <a:cubicBezTo>
                  <a:pt x="464" y="480"/>
                  <a:pt x="464" y="480"/>
                  <a:pt x="464" y="480"/>
                </a:cubicBezTo>
                <a:lnTo>
                  <a:pt x="465" y="480"/>
                </a:lnTo>
                <a:cubicBezTo>
                  <a:pt x="468" y="480"/>
                  <a:pt x="471" y="481"/>
                  <a:pt x="474" y="483"/>
                </a:cubicBezTo>
                <a:cubicBezTo>
                  <a:pt x="485" y="482"/>
                  <a:pt x="495" y="480"/>
                  <a:pt x="504" y="479"/>
                </a:cubicBezTo>
                <a:cubicBezTo>
                  <a:pt x="508" y="478"/>
                  <a:pt x="512" y="477"/>
                  <a:pt x="516" y="476"/>
                </a:cubicBezTo>
                <a:cubicBezTo>
                  <a:pt x="516" y="475"/>
                  <a:pt x="517" y="475"/>
                  <a:pt x="517" y="475"/>
                </a:cubicBezTo>
                <a:cubicBezTo>
                  <a:pt x="521" y="475"/>
                  <a:pt x="524" y="474"/>
                  <a:pt x="527" y="473"/>
                </a:cubicBezTo>
                <a:cubicBezTo>
                  <a:pt x="528" y="472"/>
                  <a:pt x="528" y="472"/>
                  <a:pt x="528" y="472"/>
                </a:cubicBezTo>
                <a:cubicBezTo>
                  <a:pt x="536" y="470"/>
                  <a:pt x="542" y="468"/>
                  <a:pt x="548" y="465"/>
                </a:cubicBezTo>
                <a:cubicBezTo>
                  <a:pt x="548" y="465"/>
                  <a:pt x="549" y="465"/>
                  <a:pt x="549" y="464"/>
                </a:cubicBezTo>
                <a:cubicBezTo>
                  <a:pt x="552" y="463"/>
                  <a:pt x="554" y="462"/>
                  <a:pt x="557" y="461"/>
                </a:cubicBezTo>
                <a:cubicBezTo>
                  <a:pt x="557" y="461"/>
                  <a:pt x="557" y="461"/>
                  <a:pt x="558" y="461"/>
                </a:cubicBezTo>
                <a:cubicBezTo>
                  <a:pt x="560" y="459"/>
                  <a:pt x="563" y="458"/>
                  <a:pt x="565" y="457"/>
                </a:cubicBezTo>
                <a:cubicBezTo>
                  <a:pt x="566" y="457"/>
                  <a:pt x="566" y="456"/>
                  <a:pt x="566" y="456"/>
                </a:cubicBezTo>
                <a:cubicBezTo>
                  <a:pt x="568" y="455"/>
                  <a:pt x="570" y="454"/>
                  <a:pt x="572" y="452"/>
                </a:cubicBezTo>
                <a:cubicBezTo>
                  <a:pt x="573" y="452"/>
                  <a:pt x="573" y="452"/>
                  <a:pt x="574" y="451"/>
                </a:cubicBezTo>
                <a:cubicBezTo>
                  <a:pt x="576" y="450"/>
                  <a:pt x="577" y="449"/>
                  <a:pt x="579" y="447"/>
                </a:cubicBezTo>
                <a:cubicBezTo>
                  <a:pt x="600" y="442"/>
                  <a:pt x="615" y="424"/>
                  <a:pt x="615" y="402"/>
                </a:cubicBezTo>
                <a:lnTo>
                  <a:pt x="615" y="401"/>
                </a:lnTo>
                <a:cubicBezTo>
                  <a:pt x="631" y="401"/>
                  <a:pt x="650" y="389"/>
                  <a:pt x="650" y="373"/>
                </a:cubicBezTo>
                <a:lnTo>
                  <a:pt x="650" y="319"/>
                </a:lnTo>
                <a:cubicBezTo>
                  <a:pt x="650" y="304"/>
                  <a:pt x="631" y="292"/>
                  <a:pt x="615" y="291"/>
                </a:cubicBezTo>
                <a:close/>
                <a:moveTo>
                  <a:pt x="128" y="252"/>
                </a:moveTo>
                <a:cubicBezTo>
                  <a:pt x="120" y="247"/>
                  <a:pt x="111" y="244"/>
                  <a:pt x="101" y="244"/>
                </a:cubicBezTo>
                <a:lnTo>
                  <a:pt x="80" y="244"/>
                </a:lnTo>
                <a:cubicBezTo>
                  <a:pt x="55" y="244"/>
                  <a:pt x="34" y="264"/>
                  <a:pt x="34" y="290"/>
                </a:cubicBezTo>
                <a:cubicBezTo>
                  <a:pt x="19" y="291"/>
                  <a:pt x="0" y="303"/>
                  <a:pt x="0" y="318"/>
                </a:cubicBezTo>
                <a:lnTo>
                  <a:pt x="0" y="370"/>
                </a:lnTo>
                <a:cubicBezTo>
                  <a:pt x="0" y="386"/>
                  <a:pt x="19" y="398"/>
                  <a:pt x="34" y="399"/>
                </a:cubicBezTo>
                <a:cubicBezTo>
                  <a:pt x="34" y="424"/>
                  <a:pt x="55" y="445"/>
                  <a:pt x="80" y="445"/>
                </a:cubicBezTo>
                <a:lnTo>
                  <a:pt x="101" y="445"/>
                </a:lnTo>
                <a:cubicBezTo>
                  <a:pt x="103" y="445"/>
                  <a:pt x="105" y="444"/>
                  <a:pt x="107" y="444"/>
                </a:cubicBezTo>
                <a:cubicBezTo>
                  <a:pt x="98" y="421"/>
                  <a:pt x="93" y="396"/>
                  <a:pt x="93" y="370"/>
                </a:cubicBezTo>
                <a:cubicBezTo>
                  <a:pt x="93" y="327"/>
                  <a:pt x="106" y="286"/>
                  <a:pt x="128" y="252"/>
                </a:cubicBezTo>
                <a:close/>
                <a:moveTo>
                  <a:pt x="473" y="261"/>
                </a:moveTo>
                <a:lnTo>
                  <a:pt x="473" y="261"/>
                </a:lnTo>
                <a:cubicBezTo>
                  <a:pt x="469" y="255"/>
                  <a:pt x="464" y="248"/>
                  <a:pt x="459" y="243"/>
                </a:cubicBezTo>
                <a:cubicBezTo>
                  <a:pt x="424" y="203"/>
                  <a:pt x="373" y="179"/>
                  <a:pt x="319" y="178"/>
                </a:cubicBezTo>
                <a:cubicBezTo>
                  <a:pt x="266" y="176"/>
                  <a:pt x="214" y="198"/>
                  <a:pt x="177" y="236"/>
                </a:cubicBezTo>
                <a:cubicBezTo>
                  <a:pt x="140" y="274"/>
                  <a:pt x="120" y="327"/>
                  <a:pt x="123" y="380"/>
                </a:cubicBezTo>
                <a:cubicBezTo>
                  <a:pt x="126" y="432"/>
                  <a:pt x="150" y="482"/>
                  <a:pt x="190" y="516"/>
                </a:cubicBezTo>
                <a:cubicBezTo>
                  <a:pt x="237" y="556"/>
                  <a:pt x="300" y="570"/>
                  <a:pt x="360" y="557"/>
                </a:cubicBezTo>
                <a:cubicBezTo>
                  <a:pt x="386" y="550"/>
                  <a:pt x="412" y="538"/>
                  <a:pt x="433" y="521"/>
                </a:cubicBezTo>
                <a:cubicBezTo>
                  <a:pt x="428" y="522"/>
                  <a:pt x="423" y="523"/>
                  <a:pt x="417" y="523"/>
                </a:cubicBezTo>
                <a:lnTo>
                  <a:pt x="383" y="523"/>
                </a:lnTo>
                <a:cubicBezTo>
                  <a:pt x="376" y="523"/>
                  <a:pt x="369" y="522"/>
                  <a:pt x="362" y="519"/>
                </a:cubicBezTo>
                <a:cubicBezTo>
                  <a:pt x="308" y="535"/>
                  <a:pt x="249" y="523"/>
                  <a:pt x="207" y="484"/>
                </a:cubicBezTo>
                <a:cubicBezTo>
                  <a:pt x="168" y="447"/>
                  <a:pt x="151" y="392"/>
                  <a:pt x="161" y="339"/>
                </a:cubicBezTo>
                <a:cubicBezTo>
                  <a:pt x="171" y="287"/>
                  <a:pt x="208" y="244"/>
                  <a:pt x="257" y="224"/>
                </a:cubicBezTo>
                <a:cubicBezTo>
                  <a:pt x="307" y="204"/>
                  <a:pt x="365" y="212"/>
                  <a:pt x="408" y="244"/>
                </a:cubicBezTo>
                <a:cubicBezTo>
                  <a:pt x="433" y="262"/>
                  <a:pt x="452" y="288"/>
                  <a:pt x="463" y="318"/>
                </a:cubicBezTo>
                <a:cubicBezTo>
                  <a:pt x="468" y="333"/>
                  <a:pt x="471" y="349"/>
                  <a:pt x="472" y="365"/>
                </a:cubicBezTo>
                <a:cubicBezTo>
                  <a:pt x="472" y="375"/>
                  <a:pt x="471" y="385"/>
                  <a:pt x="470" y="395"/>
                </a:cubicBezTo>
                <a:cubicBezTo>
                  <a:pt x="468" y="402"/>
                  <a:pt x="468" y="411"/>
                  <a:pt x="464" y="418"/>
                </a:cubicBezTo>
                <a:cubicBezTo>
                  <a:pt x="471" y="417"/>
                  <a:pt x="477" y="416"/>
                  <a:pt x="484" y="415"/>
                </a:cubicBezTo>
                <a:cubicBezTo>
                  <a:pt x="490" y="415"/>
                  <a:pt x="497" y="414"/>
                  <a:pt x="502" y="412"/>
                </a:cubicBezTo>
                <a:cubicBezTo>
                  <a:pt x="516" y="362"/>
                  <a:pt x="503" y="303"/>
                  <a:pt x="473" y="261"/>
                </a:cubicBezTo>
                <a:cubicBezTo>
                  <a:pt x="473" y="261"/>
                  <a:pt x="494" y="292"/>
                  <a:pt x="473" y="261"/>
                </a:cubicBezTo>
                <a:close/>
              </a:path>
            </a:pathLst>
          </a:custGeom>
          <a:solidFill>
            <a:schemeClr val="accent2">
              <a:alpha val="100000"/>
            </a:schemeClr>
          </a:solidFill>
          <a:ln w="9525"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437A342-BF58-434C-BBE4-C6860AC23C85}"/>
              </a:ext>
            </a:extLst>
          </p:cNvPr>
          <p:cNvSpPr/>
          <p:nvPr/>
        </p:nvSpPr>
        <p:spPr>
          <a:xfrm>
            <a:off x="1612107" y="3901370"/>
            <a:ext cx="2016125" cy="46166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+mn-cs"/>
              </a:rPr>
              <a:t>U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+mn-cs"/>
              </a:rPr>
              <a:t>盘模式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9A87BD-AA56-9F4F-A06C-71011A06BBA3}"/>
              </a:ext>
            </a:extLst>
          </p:cNvPr>
          <p:cNvSpPr/>
          <p:nvPr/>
        </p:nvSpPr>
        <p:spPr>
          <a:xfrm>
            <a:off x="7227587" y="3826034"/>
            <a:ext cx="2327275" cy="46166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 Light" panose="02010600030101010101" pitchFamily="2" charset="-122"/>
                <a:ea typeface="DengXian Light" panose="02010600030101010101" pitchFamily="2" charset="-122"/>
                <a:cs typeface="+mn-cs"/>
              </a:rPr>
              <a:t>电脑模式</a:t>
            </a:r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8411B64A-459F-524B-B65A-FC73E54D2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107" y="1282938"/>
            <a:ext cx="444500" cy="442913"/>
          </a:xfrm>
          <a:prstGeom prst="ellipse">
            <a:avLst/>
          </a:prstGeom>
          <a:solidFill>
            <a:schemeClr val="tx2"/>
          </a:solidFill>
          <a:ln w="38100" cap="flat">
            <a:solidFill>
              <a:schemeClr val="accent2"/>
            </a:solidFill>
            <a:prstDash val="solid"/>
            <a:miter lim="800000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A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46EF7CBD-23BC-EA4C-B20A-AA5CB37B1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966" y="1414808"/>
            <a:ext cx="442913" cy="442913"/>
          </a:xfrm>
          <a:prstGeom prst="ellipse">
            <a:avLst/>
          </a:prstGeom>
          <a:solidFill>
            <a:schemeClr val="tx2"/>
          </a:solidFill>
          <a:ln w="38100" cap="flat">
            <a:solidFill>
              <a:schemeClr val="accent2"/>
            </a:solidFill>
            <a:prstDash val="solid"/>
            <a:miter lim="800000"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cs typeface="+mn-cs"/>
              </a:rPr>
              <a:t>B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13" name="Freeform 26">
            <a:extLst>
              <a:ext uri="{FF2B5EF4-FFF2-40B4-BE49-F238E27FC236}">
                <a16:creationId xmlns:a16="http://schemas.microsoft.com/office/drawing/2014/main" id="{DC242A81-FD74-D249-9D39-BCDC74D4D592}"/>
              </a:ext>
            </a:extLst>
          </p:cNvPr>
          <p:cNvSpPr>
            <a:spLocks noEditPoints="1"/>
          </p:cNvSpPr>
          <p:nvPr/>
        </p:nvSpPr>
        <p:spPr>
          <a:xfrm>
            <a:off x="7266619" y="1725851"/>
            <a:ext cx="1047750" cy="974725"/>
          </a:xfrm>
          <a:custGeom>
            <a:avLst/>
            <a:gdLst/>
            <a:ahLst/>
            <a:cxnLst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0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  <a:cxn ang="0">
                <a:pos x="2147483647" y="2147483647"/>
              </a:cxn>
            </a:cxnLst>
            <a:rect l="0" t="0" r="0" b="0"/>
            <a:pathLst>
              <a:path w="678" h="630">
                <a:moveTo>
                  <a:pt x="301" y="551"/>
                </a:moveTo>
                <a:lnTo>
                  <a:pt x="373" y="551"/>
                </a:lnTo>
                <a:lnTo>
                  <a:pt x="398" y="593"/>
                </a:lnTo>
                <a:lnTo>
                  <a:pt x="280" y="593"/>
                </a:lnTo>
                <a:lnTo>
                  <a:pt x="301" y="551"/>
                </a:lnTo>
                <a:close/>
                <a:moveTo>
                  <a:pt x="190" y="21"/>
                </a:moveTo>
                <a:lnTo>
                  <a:pt x="207" y="32"/>
                </a:lnTo>
                <a:cubicBezTo>
                  <a:pt x="208" y="32"/>
                  <a:pt x="209" y="33"/>
                  <a:pt x="210" y="34"/>
                </a:cubicBezTo>
                <a:lnTo>
                  <a:pt x="366" y="14"/>
                </a:lnTo>
                <a:cubicBezTo>
                  <a:pt x="362" y="5"/>
                  <a:pt x="353" y="0"/>
                  <a:pt x="342" y="1"/>
                </a:cubicBezTo>
                <a:lnTo>
                  <a:pt x="190" y="21"/>
                </a:lnTo>
                <a:close/>
                <a:moveTo>
                  <a:pt x="169" y="25"/>
                </a:moveTo>
                <a:lnTo>
                  <a:pt x="199" y="44"/>
                </a:lnTo>
                <a:cubicBezTo>
                  <a:pt x="203" y="47"/>
                  <a:pt x="207" y="55"/>
                  <a:pt x="207" y="62"/>
                </a:cubicBezTo>
                <a:lnTo>
                  <a:pt x="207" y="333"/>
                </a:lnTo>
                <a:cubicBezTo>
                  <a:pt x="207" y="340"/>
                  <a:pt x="203" y="343"/>
                  <a:pt x="199" y="340"/>
                </a:cubicBezTo>
                <a:lnTo>
                  <a:pt x="169" y="322"/>
                </a:lnTo>
                <a:cubicBezTo>
                  <a:pt x="165" y="319"/>
                  <a:pt x="161" y="311"/>
                  <a:pt x="161" y="304"/>
                </a:cubicBezTo>
                <a:lnTo>
                  <a:pt x="161" y="33"/>
                </a:lnTo>
                <a:cubicBezTo>
                  <a:pt x="161" y="26"/>
                  <a:pt x="165" y="23"/>
                  <a:pt x="169" y="25"/>
                </a:cubicBezTo>
                <a:close/>
                <a:moveTo>
                  <a:pt x="291" y="109"/>
                </a:moveTo>
                <a:lnTo>
                  <a:pt x="309" y="120"/>
                </a:lnTo>
                <a:cubicBezTo>
                  <a:pt x="310" y="121"/>
                  <a:pt x="310" y="122"/>
                  <a:pt x="311" y="122"/>
                </a:cubicBezTo>
                <a:lnTo>
                  <a:pt x="467" y="102"/>
                </a:lnTo>
                <a:cubicBezTo>
                  <a:pt x="464" y="94"/>
                  <a:pt x="454" y="88"/>
                  <a:pt x="443" y="90"/>
                </a:cubicBezTo>
                <a:lnTo>
                  <a:pt x="291" y="109"/>
                </a:lnTo>
                <a:close/>
                <a:moveTo>
                  <a:pt x="270" y="114"/>
                </a:moveTo>
                <a:lnTo>
                  <a:pt x="300" y="133"/>
                </a:lnTo>
                <a:cubicBezTo>
                  <a:pt x="304" y="136"/>
                  <a:pt x="308" y="144"/>
                  <a:pt x="308" y="151"/>
                </a:cubicBezTo>
                <a:lnTo>
                  <a:pt x="308" y="422"/>
                </a:lnTo>
                <a:cubicBezTo>
                  <a:pt x="308" y="428"/>
                  <a:pt x="304" y="432"/>
                  <a:pt x="300" y="429"/>
                </a:cubicBezTo>
                <a:lnTo>
                  <a:pt x="270" y="410"/>
                </a:lnTo>
                <a:cubicBezTo>
                  <a:pt x="266" y="407"/>
                  <a:pt x="263" y="400"/>
                  <a:pt x="263" y="393"/>
                </a:cubicBezTo>
                <a:lnTo>
                  <a:pt x="263" y="122"/>
                </a:lnTo>
                <a:cubicBezTo>
                  <a:pt x="263" y="115"/>
                  <a:pt x="266" y="111"/>
                  <a:pt x="270" y="114"/>
                </a:cubicBezTo>
                <a:close/>
                <a:moveTo>
                  <a:pt x="322" y="145"/>
                </a:moveTo>
                <a:lnTo>
                  <a:pt x="486" y="124"/>
                </a:lnTo>
                <a:cubicBezTo>
                  <a:pt x="500" y="122"/>
                  <a:pt x="511" y="131"/>
                  <a:pt x="511" y="145"/>
                </a:cubicBezTo>
                <a:lnTo>
                  <a:pt x="511" y="378"/>
                </a:lnTo>
                <a:cubicBezTo>
                  <a:pt x="511" y="391"/>
                  <a:pt x="500" y="404"/>
                  <a:pt x="486" y="406"/>
                </a:cubicBezTo>
                <a:lnTo>
                  <a:pt x="322" y="426"/>
                </a:lnTo>
                <a:lnTo>
                  <a:pt x="322" y="145"/>
                </a:lnTo>
                <a:close/>
                <a:moveTo>
                  <a:pt x="354" y="183"/>
                </a:moveTo>
                <a:lnTo>
                  <a:pt x="481" y="166"/>
                </a:lnTo>
                <a:lnTo>
                  <a:pt x="481" y="224"/>
                </a:lnTo>
                <a:lnTo>
                  <a:pt x="354" y="240"/>
                </a:lnTo>
                <a:lnTo>
                  <a:pt x="354" y="183"/>
                </a:lnTo>
                <a:close/>
                <a:moveTo>
                  <a:pt x="221" y="56"/>
                </a:moveTo>
                <a:lnTo>
                  <a:pt x="384" y="35"/>
                </a:lnTo>
                <a:cubicBezTo>
                  <a:pt x="398" y="33"/>
                  <a:pt x="410" y="43"/>
                  <a:pt x="410" y="56"/>
                </a:cubicBezTo>
                <a:lnTo>
                  <a:pt x="410" y="63"/>
                </a:lnTo>
                <a:lnTo>
                  <a:pt x="255" y="83"/>
                </a:lnTo>
                <a:cubicBezTo>
                  <a:pt x="244" y="86"/>
                  <a:pt x="240" y="93"/>
                  <a:pt x="240" y="107"/>
                </a:cubicBezTo>
                <a:lnTo>
                  <a:pt x="240" y="335"/>
                </a:lnTo>
                <a:lnTo>
                  <a:pt x="221" y="338"/>
                </a:lnTo>
                <a:lnTo>
                  <a:pt x="221" y="56"/>
                </a:lnTo>
                <a:close/>
                <a:moveTo>
                  <a:pt x="101" y="188"/>
                </a:moveTo>
                <a:lnTo>
                  <a:pt x="134" y="188"/>
                </a:lnTo>
                <a:lnTo>
                  <a:pt x="134" y="135"/>
                </a:lnTo>
                <a:lnTo>
                  <a:pt x="104" y="135"/>
                </a:lnTo>
                <a:cubicBezTo>
                  <a:pt x="76" y="135"/>
                  <a:pt x="54" y="158"/>
                  <a:pt x="54" y="186"/>
                </a:cubicBezTo>
                <a:lnTo>
                  <a:pt x="54" y="467"/>
                </a:lnTo>
                <a:cubicBezTo>
                  <a:pt x="54" y="490"/>
                  <a:pt x="69" y="509"/>
                  <a:pt x="90" y="515"/>
                </a:cubicBezTo>
                <a:lnTo>
                  <a:pt x="0" y="586"/>
                </a:lnTo>
                <a:lnTo>
                  <a:pt x="0" y="630"/>
                </a:lnTo>
                <a:lnTo>
                  <a:pt x="678" y="630"/>
                </a:lnTo>
                <a:lnTo>
                  <a:pt x="678" y="586"/>
                </a:lnTo>
                <a:lnTo>
                  <a:pt x="582" y="516"/>
                </a:lnTo>
                <a:cubicBezTo>
                  <a:pt x="604" y="511"/>
                  <a:pt x="621" y="491"/>
                  <a:pt x="621" y="467"/>
                </a:cubicBezTo>
                <a:lnTo>
                  <a:pt x="621" y="186"/>
                </a:lnTo>
                <a:cubicBezTo>
                  <a:pt x="621" y="158"/>
                  <a:pt x="598" y="135"/>
                  <a:pt x="571" y="135"/>
                </a:cubicBezTo>
                <a:lnTo>
                  <a:pt x="541" y="135"/>
                </a:lnTo>
                <a:lnTo>
                  <a:pt x="541" y="188"/>
                </a:lnTo>
                <a:lnTo>
                  <a:pt x="573" y="188"/>
                </a:lnTo>
                <a:lnTo>
                  <a:pt x="573" y="474"/>
                </a:lnTo>
                <a:lnTo>
                  <a:pt x="101" y="474"/>
                </a:lnTo>
                <a:lnTo>
                  <a:pt x="101" y="188"/>
                </a:lnTo>
                <a:close/>
              </a:path>
            </a:pathLst>
          </a:custGeom>
          <a:solidFill>
            <a:schemeClr val="accent2">
              <a:alpha val="100000"/>
            </a:schemeClr>
          </a:solidFill>
          <a:ln w="9525"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engXian"/>
              <a:ea typeface="DengXian" panose="02010600030101010101" pitchFamily="2" charset="-122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82F91A6-E943-EA47-9EC2-2771E58AD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49" y="4744369"/>
            <a:ext cx="519336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、用户使用电脑编写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python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代码，用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USB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线连接虚谷号，电脑可以识别到虚谷号的虚拟磁盘；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、将编写好的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python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代码拷贝到虚拟磁盘；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、虚谷号会自动检查虚拟磁盘的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python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代码文件，自动运行代码</a:t>
            </a:r>
          </a:p>
        </p:txBody>
      </p:sp>
      <p:pic>
        <p:nvPicPr>
          <p:cNvPr id="15" name="Picture 5" descr="C:\Users\ADMINI~1\AppData\Local\Temp\ksohtml\wps5E67.tmp.png">
            <a:extLst>
              <a:ext uri="{FF2B5EF4-FFF2-40B4-BE49-F238E27FC236}">
                <a16:creationId xmlns:a16="http://schemas.microsoft.com/office/drawing/2014/main" id="{E3CCFCB4-38B1-DA43-A000-D9738164B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6194" y="2850707"/>
            <a:ext cx="2646363" cy="754063"/>
          </a:xfrm>
          <a:prstGeom prst="rect">
            <a:avLst/>
          </a:prstGeom>
          <a:noFill/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BE323FD-1F8C-344A-BD11-3E8C0906B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8556" y="4744369"/>
            <a:ext cx="454660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、虚谷号的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hdmi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连接到屏幕，同时连接虚谷号的鼠标键盘，启动虚谷号系统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、用户直接使用虚谷号开发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arduino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python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，同时对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arduino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烧录和调试</a:t>
            </a:r>
          </a:p>
        </p:txBody>
      </p:sp>
    </p:spTree>
    <p:extLst>
      <p:ext uri="{BB962C8B-B14F-4D97-AF65-F5344CB8AC3E}">
        <p14:creationId xmlns:p14="http://schemas.microsoft.com/office/powerpoint/2010/main" val="2868553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>
            <a:spLocks noChangeArrowheads="1"/>
          </p:cNvSpPr>
          <p:nvPr/>
        </p:nvSpPr>
        <p:spPr bwMode="auto">
          <a:xfrm>
            <a:off x="101600" y="322263"/>
            <a:ext cx="15105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盘模式</a:t>
            </a:r>
          </a:p>
        </p:txBody>
      </p:sp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101599" y="282575"/>
            <a:ext cx="1941499" cy="47942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6854" y="282575"/>
            <a:ext cx="9433787" cy="5065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807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>
            <a:spLocks noChangeArrowheads="1"/>
          </p:cNvSpPr>
          <p:nvPr/>
        </p:nvSpPr>
        <p:spPr bwMode="auto">
          <a:xfrm>
            <a:off x="293688" y="322263"/>
            <a:ext cx="17494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电脑模式</a:t>
            </a:r>
          </a:p>
        </p:txBody>
      </p:sp>
      <p:sp>
        <p:nvSpPr>
          <p:cNvPr id="3" name="矩形 3"/>
          <p:cNvSpPr>
            <a:spLocks noChangeArrowheads="1"/>
          </p:cNvSpPr>
          <p:nvPr/>
        </p:nvSpPr>
        <p:spPr bwMode="auto">
          <a:xfrm>
            <a:off x="101600" y="282575"/>
            <a:ext cx="1941499" cy="47942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 descr="2018-01-29 00-23-41屏幕截图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57943"/>
            <a:ext cx="8157028" cy="5646057"/>
          </a:xfrm>
          <a:prstGeom prst="rect">
            <a:avLst/>
          </a:prstGeom>
        </p:spPr>
      </p:pic>
      <p:pic>
        <p:nvPicPr>
          <p:cNvPr id="7" name="图片 6" descr="2018-01-29 00-23-53屏幕截图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14" y="889000"/>
            <a:ext cx="740228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2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AF881-481F-5342-A2BC-BA738386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虚谷号和人工智能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A2F658-09BF-3647-89DD-91BCD186107B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238" y="2046515"/>
            <a:ext cx="4379507" cy="30044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9FFE6B-0975-3548-8303-F32CD627E2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8941" y="2046514"/>
            <a:ext cx="6180600" cy="30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56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D965F3-5183-AB4E-AD06-6C8C829F3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虚谷计划之掌控板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E1EAA5-E03C-654F-A23B-F28C0345F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1" y="1515745"/>
            <a:ext cx="4567661" cy="1363641"/>
          </a:xfrm>
        </p:spPr>
        <p:txBody>
          <a:bodyPr/>
          <a:lstStyle/>
          <a:p>
            <a:r>
              <a:rPr kumimoji="1" lang="zh-Hans" altLang="en-US" dirty="0"/>
              <a:t>掌控板</a:t>
            </a:r>
            <a:r>
              <a:rPr kumimoji="1" lang="en-US" altLang="zh-Hans" dirty="0"/>
              <a:t>A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B</a:t>
            </a:r>
            <a:r>
              <a:rPr kumimoji="1" lang="zh-Hans" altLang="en-US" dirty="0"/>
              <a:t>，盛思。</a:t>
            </a:r>
            <a:endParaRPr kumimoji="1" lang="en-US" altLang="zh-Hans" dirty="0"/>
          </a:p>
          <a:p>
            <a:pPr lvl="1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00B970-CCF4-5F4D-A745-E62D1517F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1" y="3116876"/>
            <a:ext cx="4749800" cy="2146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FCBA0E-A83E-F444-A1DF-4D6C76EF9A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6094" y="1815850"/>
            <a:ext cx="4610952" cy="337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80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75221-A142-5B4C-80DB-E3562BA9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用掌控板模拟</a:t>
            </a:r>
            <a:r>
              <a:rPr kumimoji="1" lang="en-US" altLang="zh-Hans" dirty="0" err="1"/>
              <a:t>PicoBoard</a:t>
            </a:r>
            <a:endParaRPr kumimoji="1" lang="zh-CN" altLang="en-US" dirty="0"/>
          </a:p>
        </p:txBody>
      </p:sp>
      <p:pic>
        <p:nvPicPr>
          <p:cNvPr id="4" name="演示程序">
            <a:hlinkClick r:id="" action="ppaction://media"/>
            <a:extLst>
              <a:ext uri="{FF2B5EF4-FFF2-40B4-BE49-F238E27FC236}">
                <a16:creationId xmlns:a16="http://schemas.microsoft.com/office/drawing/2014/main" id="{AB2CD907-FD06-F24A-B632-E491FFDE9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36661" y="1776370"/>
            <a:ext cx="5318418" cy="3988813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09D7873-AAE4-7D4B-979C-FD1B1678A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524" y="3163268"/>
            <a:ext cx="3340100" cy="2620348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2BA9A0-C516-624D-8C52-92D60E7CC07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9524" y="1790885"/>
            <a:ext cx="3340100" cy="114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636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CEA49-2CEA-2841-97CC-67415EEED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虚谷计划之乐造模块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8ADC8A-4E46-004A-AEF2-795FB118F9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8135" y="1568186"/>
            <a:ext cx="1976689" cy="25271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CCE847-26F4-2E48-9956-ADA956268D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0" y="1973917"/>
            <a:ext cx="2931653" cy="25271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74EEDE-95B3-324E-8B9B-2EA5263D6F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616" y="3237474"/>
            <a:ext cx="1926116" cy="25681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96A50D-86C6-D140-B5BF-13545687456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6888" y="2300464"/>
            <a:ext cx="4833178" cy="32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4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150757" y="322262"/>
            <a:ext cx="3928873" cy="40011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F8332A-3DB3-734E-B28E-D7EA9532D3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154" y="3440157"/>
            <a:ext cx="2590283" cy="1942712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FEE53E-DFD5-7840-AC1F-DA619B2A0B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0744" y="1758840"/>
            <a:ext cx="3810529" cy="21333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247CEF-8D9A-2E44-9CC2-901D94B54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145" y="3553287"/>
            <a:ext cx="5562955" cy="2418676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FAC75536-F28C-254F-AB47-9824B69643C7}"/>
              </a:ext>
            </a:extLst>
          </p:cNvPr>
          <p:cNvGrpSpPr/>
          <p:nvPr/>
        </p:nvGrpSpPr>
        <p:grpSpPr>
          <a:xfrm>
            <a:off x="3342873" y="1430293"/>
            <a:ext cx="835742" cy="663976"/>
            <a:chOff x="9527458" y="722372"/>
            <a:chExt cx="835742" cy="663976"/>
          </a:xfrm>
        </p:grpSpPr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36BB6FD1-0BCA-644E-8AA0-12C5DC27A827}"/>
                </a:ext>
              </a:extLst>
            </p:cNvPr>
            <p:cNvCxnSpPr>
              <a:cxnSpLocks/>
            </p:cNvCxnSpPr>
            <p:nvPr/>
          </p:nvCxnSpPr>
          <p:spPr>
            <a:xfrm>
              <a:off x="9527458" y="722372"/>
              <a:ext cx="0" cy="6639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>
              <a:extLst>
                <a:ext uri="{FF2B5EF4-FFF2-40B4-BE49-F238E27FC236}">
                  <a16:creationId xmlns:a16="http://schemas.microsoft.com/office/drawing/2014/main" id="{1EABAABB-9195-414D-9011-428A9408CD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27458" y="722372"/>
              <a:ext cx="83574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62221DD4-25C6-A544-A5DE-8BAC4E8BECB5}"/>
              </a:ext>
            </a:extLst>
          </p:cNvPr>
          <p:cNvGrpSpPr/>
          <p:nvPr/>
        </p:nvGrpSpPr>
        <p:grpSpPr>
          <a:xfrm rot="16200000">
            <a:off x="631976" y="5050881"/>
            <a:ext cx="835742" cy="663976"/>
            <a:chOff x="9527458" y="722372"/>
            <a:chExt cx="835742" cy="663976"/>
          </a:xfrm>
        </p:grpSpPr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F57E936D-D01F-3D40-8CFF-B79F3BAD6E26}"/>
                </a:ext>
              </a:extLst>
            </p:cNvPr>
            <p:cNvCxnSpPr>
              <a:cxnSpLocks/>
            </p:cNvCxnSpPr>
            <p:nvPr/>
          </p:nvCxnSpPr>
          <p:spPr>
            <a:xfrm>
              <a:off x="9527458" y="722372"/>
              <a:ext cx="0" cy="6639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连接符 33">
              <a:extLst>
                <a:ext uri="{FF2B5EF4-FFF2-40B4-BE49-F238E27FC236}">
                  <a16:creationId xmlns:a16="http://schemas.microsoft.com/office/drawing/2014/main" id="{29110066-5B50-C946-BA29-7E5D355DF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27458" y="722372"/>
              <a:ext cx="83574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795E0C19-A2F5-524B-9D66-99EA1F85F7B9}"/>
              </a:ext>
            </a:extLst>
          </p:cNvPr>
          <p:cNvGrpSpPr/>
          <p:nvPr/>
        </p:nvGrpSpPr>
        <p:grpSpPr>
          <a:xfrm flipH="1">
            <a:off x="10978968" y="3158215"/>
            <a:ext cx="860417" cy="733930"/>
            <a:chOff x="9527458" y="722372"/>
            <a:chExt cx="835742" cy="663976"/>
          </a:xfrm>
        </p:grpSpPr>
        <p:cxnSp>
          <p:nvCxnSpPr>
            <p:cNvPr id="36" name="直线连接符 35">
              <a:extLst>
                <a:ext uri="{FF2B5EF4-FFF2-40B4-BE49-F238E27FC236}">
                  <a16:creationId xmlns:a16="http://schemas.microsoft.com/office/drawing/2014/main" id="{2C5754A6-8006-6F44-B63B-01FA770A90F8}"/>
                </a:ext>
              </a:extLst>
            </p:cNvPr>
            <p:cNvCxnSpPr>
              <a:cxnSpLocks/>
            </p:cNvCxnSpPr>
            <p:nvPr/>
          </p:nvCxnSpPr>
          <p:spPr>
            <a:xfrm>
              <a:off x="9527458" y="722372"/>
              <a:ext cx="0" cy="6639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CC37AECF-B471-084C-88A8-0506A4296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27458" y="722372"/>
              <a:ext cx="83574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E0421C6-D7B4-0D49-8F63-A45DD98F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民间力量：</a:t>
            </a:r>
            <a:r>
              <a:rPr kumimoji="1" lang="zh-CN" altLang="en-US" dirty="0"/>
              <a:t>从猫友汇到创客教育专家委员会</a:t>
            </a:r>
            <a:r>
              <a:rPr kumimoji="1" lang="en-US" altLang="zh-CN" dirty="0"/>
              <a:t>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8034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5F2167-7944-CD4F-A011-2EE04B1A9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虚谷计划的特点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747E69-E257-564B-B844-A758C7474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515745"/>
            <a:ext cx="4523059" cy="4351655"/>
          </a:xfrm>
        </p:spPr>
        <p:txBody>
          <a:bodyPr/>
          <a:lstStyle/>
          <a:p>
            <a:r>
              <a:rPr kumimoji="1" lang="zh-Hans" altLang="en-US" dirty="0"/>
              <a:t>开源</a:t>
            </a:r>
            <a:endParaRPr kumimoji="1" lang="en-US" altLang="zh-Hans" dirty="0"/>
          </a:p>
          <a:p>
            <a:r>
              <a:rPr kumimoji="1" lang="zh-Hans" altLang="en-US" dirty="0"/>
              <a:t>开放</a:t>
            </a:r>
            <a:endParaRPr kumimoji="1" lang="en-US" altLang="zh-Hans" dirty="0"/>
          </a:p>
          <a:p>
            <a:r>
              <a:rPr kumimoji="1" lang="zh-Hans" altLang="en-US" dirty="0"/>
              <a:t>低价</a:t>
            </a:r>
            <a:endParaRPr kumimoji="1" lang="en-US" altLang="zh-Hans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4CA8D3-A9E7-2446-A6C2-B9B4C7B658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5126" y="1938370"/>
            <a:ext cx="7929227" cy="261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36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5D0AA5-9505-1045-B33A-ECE36A5A7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虚谷计划何以成功？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265553-8EB6-194B-9C56-DEA28B4AB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07" y="1839962"/>
            <a:ext cx="6128834" cy="3502304"/>
          </a:xfrm>
        </p:spPr>
        <p:txBody>
          <a:bodyPr/>
          <a:lstStyle/>
          <a:p>
            <a:r>
              <a:rPr kumimoji="1" lang="zh-Hans" altLang="en-US" dirty="0"/>
              <a:t>为教育设计，我们了解教育</a:t>
            </a:r>
            <a:endParaRPr kumimoji="1" lang="en-US" altLang="zh-Hans" dirty="0"/>
          </a:p>
          <a:p>
            <a:r>
              <a:rPr kumimoji="1" lang="zh-Hans" altLang="en-US" dirty="0"/>
              <a:t>兼容原有开源体系，资源丰富</a:t>
            </a:r>
            <a:endParaRPr kumimoji="1" lang="en-US" altLang="zh-Hans" dirty="0"/>
          </a:p>
          <a:p>
            <a:r>
              <a:rPr kumimoji="1" lang="zh-Hans" altLang="en-US" dirty="0"/>
              <a:t>一线教师发起，众多创客支持</a:t>
            </a:r>
            <a:endParaRPr kumimoji="1" lang="en-US" altLang="zh-Hans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78BF27-5929-6D48-A48E-6E18711A05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8247" y="2164179"/>
            <a:ext cx="4036414" cy="285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4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D3518C-47CD-5F48-970E-D2FE0EF21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/>
              <a:t>掌控板的在线图形化编程平台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4E1F51E-E81D-A747-920F-9C5E7761A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1" y="1515746"/>
            <a:ext cx="4194834" cy="1244708"/>
          </a:xfrm>
        </p:spPr>
        <p:txBody>
          <a:bodyPr/>
          <a:lstStyle/>
          <a:p>
            <a:r>
              <a:rPr kumimoji="1" lang="zh-Hans" altLang="en-US" dirty="0"/>
              <a:t>掌控板的</a:t>
            </a:r>
            <a:r>
              <a:rPr kumimoji="1" lang="en-US" altLang="zh-Hans" dirty="0"/>
              <a:t>IDE</a:t>
            </a:r>
            <a:r>
              <a:rPr kumimoji="1" lang="zh-Hans" altLang="en-US" dirty="0"/>
              <a:t>门槛太高怎么办？</a:t>
            </a:r>
            <a:endParaRPr kumimoji="1" lang="en-US" altLang="zh-Hans" dirty="0"/>
          </a:p>
        </p:txBody>
      </p:sp>
      <p:pic>
        <p:nvPicPr>
          <p:cNvPr id="4" name="好搭掌控-无线编程">
            <a:hlinkClick r:id="" action="ppaction://media"/>
            <a:extLst>
              <a:ext uri="{FF2B5EF4-FFF2-40B4-BE49-F238E27FC236}">
                <a16:creationId xmlns:a16="http://schemas.microsoft.com/office/drawing/2014/main" id="{66E2C632-0B6D-6642-B7D2-BD8624074C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47360" y="1304108"/>
            <a:ext cx="6084389" cy="45632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8A32692-8683-EB4B-B7CD-6E2DD6F722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128" y="2760454"/>
            <a:ext cx="3724980" cy="240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1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DE681A-7E98-4244-B485-2683EB44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对话“好好搭搭”创始人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BD8709-711A-6147-8000-5CF8B0AB15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034" y="2232630"/>
            <a:ext cx="2931814" cy="29271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AD451E-E6FA-3641-BCF6-9B0556DA47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5233" y="2232630"/>
            <a:ext cx="4129437" cy="292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31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059792-9B06-8042-B35D-916ACCA1B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更多的好消息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F62127-F892-B345-84EC-53ABC80376A7}"/>
              </a:ext>
            </a:extLst>
          </p:cNvPr>
          <p:cNvSpPr txBox="1"/>
          <p:nvPr/>
        </p:nvSpPr>
        <p:spPr>
          <a:xfrm>
            <a:off x="1110366" y="5243683"/>
            <a:ext cx="370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Hans" altLang="en-US" sz="2400" b="1" dirty="0">
                <a:solidFill>
                  <a:schemeClr val="bg1"/>
                </a:solidFill>
              </a:rPr>
              <a:t>掌控板和</a:t>
            </a:r>
            <a:r>
              <a:rPr kumimoji="1" lang="en-US" altLang="zh-Hans" sz="2400" b="1" dirty="0">
                <a:solidFill>
                  <a:schemeClr val="bg1"/>
                </a:solidFill>
              </a:rPr>
              <a:t>App</a:t>
            </a:r>
            <a:r>
              <a:rPr kumimoji="1" lang="zh-Hans" altLang="en-US" sz="2400" b="1" dirty="0">
                <a:solidFill>
                  <a:schemeClr val="bg1"/>
                </a:solidFill>
              </a:rPr>
              <a:t> </a:t>
            </a:r>
            <a:r>
              <a:rPr kumimoji="1" lang="en-US" altLang="zh-Hans" sz="2400" b="1" dirty="0">
                <a:solidFill>
                  <a:schemeClr val="bg1"/>
                </a:solidFill>
              </a:rPr>
              <a:t>inventor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B378B9-8BED-0D4E-A409-84EC76E8C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853" y="2450890"/>
            <a:ext cx="4710454" cy="162015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CD9DD51-C7AE-2F4F-8FC7-5FFE574A39FB}"/>
              </a:ext>
            </a:extLst>
          </p:cNvPr>
          <p:cNvSpPr txBox="1"/>
          <p:nvPr/>
        </p:nvSpPr>
        <p:spPr>
          <a:xfrm>
            <a:off x="6166853" y="5243682"/>
            <a:ext cx="370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Hans" altLang="en-US" sz="2400" b="1" dirty="0">
                <a:solidFill>
                  <a:schemeClr val="bg1"/>
                </a:solidFill>
              </a:rPr>
              <a:t>掌控板和</a:t>
            </a:r>
            <a:r>
              <a:rPr kumimoji="1" lang="en-US" altLang="zh-Hans" sz="2400" b="1" dirty="0">
                <a:solidFill>
                  <a:schemeClr val="bg1"/>
                </a:solidFill>
              </a:rPr>
              <a:t>Mind+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0527E58-9480-1341-BB64-E8F69A840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546" y="2741384"/>
            <a:ext cx="25146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87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448F38-8FE5-B744-A43B-808C01CC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结语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56306B-31A1-5443-A355-B2ECE5402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1" y="1873406"/>
            <a:ext cx="5080620" cy="3334910"/>
          </a:xfrm>
        </p:spPr>
        <p:txBody>
          <a:bodyPr/>
          <a:lstStyle/>
          <a:p>
            <a:r>
              <a:rPr kumimoji="1" lang="zh-Hans" altLang="en-US" dirty="0"/>
              <a:t>感谢所有的创客教师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参与就是力量</a:t>
            </a:r>
            <a:endParaRPr kumimoji="1" lang="en-US" altLang="zh-Hans" dirty="0"/>
          </a:p>
          <a:p>
            <a:r>
              <a:rPr kumimoji="1" lang="zh-Hans" altLang="en-US" dirty="0"/>
              <a:t>感谢所有的创客企业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参与才能共赢</a:t>
            </a:r>
            <a:endParaRPr kumimoji="1" lang="en-US" altLang="zh-Hans" dirty="0"/>
          </a:p>
          <a:p>
            <a:r>
              <a:rPr kumimoji="1" lang="zh-Hans" altLang="en-US" dirty="0"/>
              <a:t>造福所有的少年儿童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柔软改变教育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6B1BC5-9DBC-4943-B003-A2F5400E59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9441" y="1873406"/>
            <a:ext cx="5045661" cy="336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93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2"/>
          <p:cNvSpPr txBox="1"/>
          <p:nvPr/>
        </p:nvSpPr>
        <p:spPr>
          <a:xfrm>
            <a:off x="3890645" y="3040063"/>
            <a:ext cx="4176713" cy="777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 eaLnBrk="0" hangingPunct="0"/>
            <a:r>
              <a:rPr lang="zh-CN" altLang="en-US" sz="4500" dirty="0">
                <a:solidFill>
                  <a:srgbClr val="FF9933"/>
                </a:solidFill>
                <a:latin typeface="微软雅黑" panose="020B0503020204020204" charset="-122"/>
                <a:ea typeface="微软雅黑" panose="020B0503020204020204" charset="-122"/>
              </a:rPr>
              <a:t>THANK YOU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3"/>
          <p:cNvSpPr>
            <a:spLocks noChangeArrowheads="1"/>
          </p:cNvSpPr>
          <p:nvPr/>
        </p:nvSpPr>
        <p:spPr bwMode="auto">
          <a:xfrm>
            <a:off x="-90488" y="282575"/>
            <a:ext cx="2065338" cy="47942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Rectangle 12"/>
          <p:cNvSpPr>
            <a:spLocks noChangeArrowheads="1"/>
          </p:cNvSpPr>
          <p:nvPr/>
        </p:nvSpPr>
        <p:spPr bwMode="auto">
          <a:xfrm>
            <a:off x="4783138" y="1992509"/>
            <a:ext cx="2625725" cy="177800"/>
          </a:xfrm>
          <a:prstGeom prst="rect">
            <a:avLst/>
          </a:pr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prstClr val="white"/>
              </a:solidFill>
            </a:endParaRPr>
          </a:p>
        </p:txBody>
      </p:sp>
      <p:sp>
        <p:nvSpPr>
          <p:cNvPr id="49" name="Rectangle 13"/>
          <p:cNvSpPr>
            <a:spLocks noChangeArrowheads="1"/>
          </p:cNvSpPr>
          <p:nvPr/>
        </p:nvSpPr>
        <p:spPr bwMode="auto">
          <a:xfrm>
            <a:off x="2155825" y="1992509"/>
            <a:ext cx="2627313" cy="177800"/>
          </a:xfrm>
          <a:prstGeom prst="rect">
            <a:avLst/>
          </a:pr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prstClr val="white"/>
              </a:solidFill>
            </a:endParaRPr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7396163" y="1992509"/>
            <a:ext cx="2627312" cy="177800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prstClr val="white"/>
              </a:solidFill>
            </a:endParaRPr>
          </a:p>
        </p:txBody>
      </p:sp>
      <p:sp>
        <p:nvSpPr>
          <p:cNvPr id="51" name="Rectangle 16"/>
          <p:cNvSpPr>
            <a:spLocks noChangeArrowheads="1"/>
          </p:cNvSpPr>
          <p:nvPr/>
        </p:nvSpPr>
        <p:spPr bwMode="auto">
          <a:xfrm>
            <a:off x="4795838" y="5358735"/>
            <a:ext cx="2625725" cy="176212"/>
          </a:xfrm>
          <a:prstGeom prst="rect">
            <a:avLst/>
          </a:pr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prstClr val="white"/>
              </a:solidFill>
            </a:endParaRPr>
          </a:p>
        </p:txBody>
      </p:sp>
      <p:sp>
        <p:nvSpPr>
          <p:cNvPr id="52" name="Rectangle 17"/>
          <p:cNvSpPr>
            <a:spLocks noChangeArrowheads="1"/>
          </p:cNvSpPr>
          <p:nvPr/>
        </p:nvSpPr>
        <p:spPr bwMode="auto">
          <a:xfrm>
            <a:off x="2168525" y="5358735"/>
            <a:ext cx="2627313" cy="176212"/>
          </a:xfrm>
          <a:prstGeom prst="rect">
            <a:avLst/>
          </a:pr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prstClr val="white"/>
              </a:solidFill>
            </a:endParaRPr>
          </a:p>
        </p:txBody>
      </p:sp>
      <p:sp>
        <p:nvSpPr>
          <p:cNvPr id="53" name="Rectangle 18"/>
          <p:cNvSpPr>
            <a:spLocks noChangeArrowheads="1"/>
          </p:cNvSpPr>
          <p:nvPr/>
        </p:nvSpPr>
        <p:spPr bwMode="auto">
          <a:xfrm>
            <a:off x="7408863" y="5357147"/>
            <a:ext cx="2627312" cy="17621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prstClr val="white"/>
              </a:solidFill>
            </a:endParaRPr>
          </a:p>
        </p:txBody>
      </p:sp>
      <p:pic>
        <p:nvPicPr>
          <p:cNvPr id="13" name="图片 1" descr="蓝皮书出片立体封面">
            <a:extLst>
              <a:ext uri="{FF2B5EF4-FFF2-40B4-BE49-F238E27FC236}">
                <a16:creationId xmlns:a16="http://schemas.microsoft.com/office/drawing/2014/main" id="{8509D987-E772-EB4F-B337-9AA9E64928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8707" y="2549769"/>
            <a:ext cx="1844370" cy="2427582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CD7FA44-DF64-814B-8518-A70E93AF044C}"/>
              </a:ext>
            </a:extLst>
          </p:cNvPr>
          <p:cNvSpPr txBox="1"/>
          <p:nvPr/>
        </p:nvSpPr>
        <p:spPr>
          <a:xfrm>
            <a:off x="4795838" y="1380292"/>
            <a:ext cx="1762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Hans" altLang="en-US" sz="2400" b="1" dirty="0">
                <a:solidFill>
                  <a:schemeClr val="bg1"/>
                </a:solidFill>
              </a:rPr>
              <a:t>一本书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2D507E-1471-D246-B507-8F6A30EF14F3}"/>
              </a:ext>
            </a:extLst>
          </p:cNvPr>
          <p:cNvSpPr txBox="1"/>
          <p:nvPr/>
        </p:nvSpPr>
        <p:spPr>
          <a:xfrm>
            <a:off x="7750033" y="1361984"/>
            <a:ext cx="1762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Hans" altLang="en-US" sz="2400" b="1" dirty="0">
                <a:solidFill>
                  <a:schemeClr val="bg1"/>
                </a:solidFill>
              </a:rPr>
              <a:t>一个定义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7D9F6B3-D9B3-4E46-A9DD-3630A46FA0CE}"/>
              </a:ext>
            </a:extLst>
          </p:cNvPr>
          <p:cNvSpPr txBox="1"/>
          <p:nvPr/>
        </p:nvSpPr>
        <p:spPr>
          <a:xfrm>
            <a:off x="2315894" y="1398314"/>
            <a:ext cx="1762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Hans" altLang="en-US" sz="2400" b="1" dirty="0">
                <a:solidFill>
                  <a:schemeClr val="bg1"/>
                </a:solidFill>
              </a:rPr>
              <a:t>一群人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4B8AF6A-7F29-DB43-AB35-F3DAA78245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4850" y="2742910"/>
            <a:ext cx="2008691" cy="194271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3D8FD6D-86A8-AC4B-B697-3611230AD1B6}"/>
              </a:ext>
            </a:extLst>
          </p:cNvPr>
          <p:cNvSpPr/>
          <p:nvPr/>
        </p:nvSpPr>
        <p:spPr>
          <a:xfrm>
            <a:off x="7750033" y="2742910"/>
            <a:ext cx="2618932" cy="20621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Kaiti SC" panose="02010600040101010101" pitchFamily="2" charset="-122"/>
                <a:ea typeface="Kaiti SC" panose="02010600040101010101" pitchFamily="2" charset="-122"/>
                <a:cs typeface="Yuppy SC" panose="020F0603040207020204" pitchFamily="34" charset="-122"/>
              </a:rPr>
              <a:t>创客教育是创客文化与教育的结合，基于学生兴趣，以项目学习的方式，使用数字化工具，倡导造物，鼓励分享，培养跨学科解决问题能力、团队协作能力和创新能力的一种素质教育。</a:t>
            </a:r>
            <a:endParaRPr lang="zh-CN" altLang="en-US" sz="1600" dirty="0">
              <a:effectLst/>
              <a:latin typeface="Kaiti SC" panose="02010600040101010101" pitchFamily="2" charset="-122"/>
              <a:ea typeface="Kaiti SC" panose="02010600040101010101" pitchFamily="2" charset="-122"/>
              <a:cs typeface="Yuppy SC" panose="020F0603040207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FF72DFB-C425-A749-9C6F-5445BAC0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我们做了什么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8994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292FD-1000-AA4A-8B36-DB261996A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开源硬件</a:t>
            </a:r>
            <a:r>
              <a:rPr lang="zh-Hans" altLang="en-US" dirty="0"/>
              <a:t>运动的中国力量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4FB6FD-B0BC-E146-B403-8983EF57D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515745"/>
            <a:ext cx="4478454" cy="4351655"/>
          </a:xfrm>
        </p:spPr>
        <p:txBody>
          <a:bodyPr/>
          <a:lstStyle/>
          <a:p>
            <a:r>
              <a:rPr kumimoji="1" lang="zh-Hans" altLang="en-US" dirty="0"/>
              <a:t>硬件方面：</a:t>
            </a:r>
            <a:endParaRPr kumimoji="1" lang="en-US" altLang="zh-Hans" dirty="0"/>
          </a:p>
          <a:p>
            <a:pPr lvl="1"/>
            <a:r>
              <a:rPr kumimoji="1" lang="en-US" altLang="zh-Hans" dirty="0" err="1"/>
              <a:t>S</a:t>
            </a:r>
            <a:r>
              <a:rPr kumimoji="1" lang="en-US" altLang="zh-CN" dirty="0" err="1"/>
              <a:t>eeed</a:t>
            </a:r>
            <a:r>
              <a:rPr kumimoji="1" lang="en-US" altLang="zh-CN" dirty="0"/>
              <a:t> </a:t>
            </a:r>
            <a:r>
              <a:rPr kumimoji="1" lang="en-US" altLang="zh-Hans" dirty="0"/>
              <a:t>S</a:t>
            </a:r>
            <a:r>
              <a:rPr kumimoji="1" lang="en-US" altLang="zh-CN" dirty="0"/>
              <a:t>tudio</a:t>
            </a:r>
            <a:endParaRPr kumimoji="1" lang="en-US" altLang="zh-Hans" dirty="0"/>
          </a:p>
          <a:p>
            <a:pPr lvl="1"/>
            <a:r>
              <a:rPr kumimoji="1" lang="en-US" altLang="zh-Hans" dirty="0" err="1"/>
              <a:t>Dfrobot</a:t>
            </a:r>
            <a:endParaRPr kumimoji="1" lang="en-US" altLang="zh-Hans" dirty="0"/>
          </a:p>
          <a:p>
            <a:pPr lvl="1"/>
            <a:r>
              <a:rPr kumimoji="1" lang="en-US" altLang="zh-Hans" dirty="0" err="1"/>
              <a:t>MakeBlock</a:t>
            </a:r>
            <a:endParaRPr kumimoji="1" lang="en-US" altLang="zh-Hans" dirty="0"/>
          </a:p>
          <a:p>
            <a:r>
              <a:rPr kumimoji="1" lang="zh-Hans" altLang="en-US" dirty="0"/>
              <a:t>软件方面：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新车间</a:t>
            </a:r>
            <a:r>
              <a:rPr kumimoji="1" lang="en-US" altLang="zh-Hans" dirty="0"/>
              <a:t>-</a:t>
            </a:r>
            <a:r>
              <a:rPr kumimoji="1" lang="en-US" altLang="zh-Hans" dirty="0" err="1"/>
              <a:t>ArduBlock</a:t>
            </a:r>
            <a:endParaRPr kumimoji="1" lang="en-US" altLang="zh-Hans" dirty="0"/>
          </a:p>
          <a:p>
            <a:pPr lvl="1"/>
            <a:r>
              <a:rPr kumimoji="1" lang="en-US" altLang="zh-Hans" dirty="0"/>
              <a:t>DF-mind+</a:t>
            </a:r>
            <a:r>
              <a:rPr kumimoji="1" lang="zh-Hans" altLang="en-US" dirty="0"/>
              <a:t>，</a:t>
            </a:r>
            <a:r>
              <a:rPr kumimoji="1" lang="en-US" altLang="zh-Hans" dirty="0"/>
              <a:t>BXY</a:t>
            </a:r>
          </a:p>
          <a:p>
            <a:pPr lvl="1"/>
            <a:r>
              <a:rPr kumimoji="1" lang="en-US" altLang="zh-Hans" dirty="0" err="1"/>
              <a:t>MakeBlock-Mblock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北师大</a:t>
            </a:r>
            <a:r>
              <a:rPr kumimoji="1" lang="en-US" altLang="zh-Hans" dirty="0"/>
              <a:t>-</a:t>
            </a:r>
            <a:r>
              <a:rPr kumimoji="1" lang="en-US" altLang="zh-Hans" dirty="0" err="1"/>
              <a:t>Mixly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好好搭搭</a:t>
            </a:r>
            <a:r>
              <a:rPr kumimoji="1" lang="en-US" altLang="zh-Hans" dirty="0"/>
              <a:t>……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C9A2D4-A465-884D-B759-79C401F9E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466" y="2464358"/>
            <a:ext cx="1884218" cy="18842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35CEEB-A5A2-014A-A116-B7655B22C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415" y="2464358"/>
            <a:ext cx="1884218" cy="18842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DFB133-EEAF-6747-89E9-3BAC145E89E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9625" y="2464358"/>
            <a:ext cx="2512291" cy="188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03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创客教育的</a:t>
            </a:r>
            <a:r>
              <a:rPr lang="zh-CN" altLang="en-US" dirty="0"/>
              <a:t>瓶颈和困难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0" y="1515745"/>
            <a:ext cx="6753302" cy="419367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Hans" altLang="en-US" dirty="0">
                <a:sym typeface="+mn-ea"/>
              </a:rPr>
              <a:t>问题</a:t>
            </a:r>
            <a:r>
              <a:rPr lang="en-US" altLang="zh-Hans" dirty="0">
                <a:sym typeface="+mn-ea"/>
              </a:rPr>
              <a:t>1</a:t>
            </a:r>
            <a:r>
              <a:rPr lang="zh-Hans" altLang="en-US" dirty="0">
                <a:sym typeface="+mn-ea"/>
              </a:rPr>
              <a:t>：我们需要更大的队伍</a:t>
            </a:r>
            <a:endParaRPr lang="en-US" altLang="zh-Hans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Hans" altLang="en-US" dirty="0">
                <a:sym typeface="+mn-ea"/>
              </a:rPr>
              <a:t>信息技术、通用技术、艺术、科学、数学</a:t>
            </a:r>
            <a:endParaRPr lang="en-US" altLang="zh-Hans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Hans" altLang="en-US" dirty="0">
                <a:sym typeface="+mn-ea"/>
              </a:rPr>
              <a:t>问题</a:t>
            </a:r>
            <a:r>
              <a:rPr lang="en-US" altLang="zh-Hans" dirty="0">
                <a:sym typeface="+mn-ea"/>
              </a:rPr>
              <a:t>2</a:t>
            </a:r>
            <a:r>
              <a:rPr lang="zh-Hans" altLang="en-US" dirty="0">
                <a:sym typeface="+mn-ea"/>
              </a:rPr>
              <a:t>：无法做出有序的规划</a:t>
            </a:r>
            <a:endParaRPr lang="zh-CN" altLang="en-US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zh-Hans" altLang="en-US" dirty="0">
                <a:sym typeface="+mn-ea"/>
              </a:rPr>
              <a:t>先学什么，再学什么？</a:t>
            </a:r>
            <a:endParaRPr lang="en-US" altLang="zh-CN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Hans" altLang="en-US" dirty="0">
                <a:sym typeface="+mn-ea"/>
              </a:rPr>
              <a:t>问题</a:t>
            </a:r>
            <a:r>
              <a:rPr lang="en-US" altLang="zh-Hans" dirty="0">
                <a:sym typeface="+mn-ea"/>
              </a:rPr>
              <a:t>3</a:t>
            </a:r>
            <a:r>
              <a:rPr lang="zh-Hans" altLang="en-US" dirty="0">
                <a:sym typeface="+mn-ea"/>
              </a:rPr>
              <a:t>：无法传递我国用户的需求</a:t>
            </a:r>
            <a:endParaRPr lang="en-US" altLang="zh-CN" dirty="0">
              <a:sym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zh-Hans" dirty="0">
                <a:sym typeface="+mn-ea"/>
              </a:rPr>
              <a:t>Arduino</a:t>
            </a:r>
            <a:r>
              <a:rPr lang="zh-Hans" altLang="en-US" dirty="0">
                <a:sym typeface="+mn-ea"/>
              </a:rPr>
              <a:t>如何支持</a:t>
            </a:r>
            <a:r>
              <a:rPr lang="en-US" altLang="zh-Hans" dirty="0">
                <a:sym typeface="+mn-ea"/>
              </a:rPr>
              <a:t>Python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9776460" y="27933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F1C4DD-7D97-5642-B281-0A5EC35D2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686" y="2461979"/>
            <a:ext cx="3720290" cy="23012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77E64-82FF-3243-983B-9AA0CA11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dirty="0"/>
              <a:t>主流</a:t>
            </a:r>
            <a:r>
              <a:rPr lang="zh-CN" altLang="en-US" dirty="0"/>
              <a:t>开源硬件盘点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EC4EAA-E3C7-054C-9F4F-9A09CD3E5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1" y="1789889"/>
            <a:ext cx="3802495" cy="4077511"/>
          </a:xfrm>
        </p:spPr>
        <p:txBody>
          <a:bodyPr/>
          <a:lstStyle/>
          <a:p>
            <a:r>
              <a:rPr kumimoji="1" lang="en-US" altLang="zh-Hans" dirty="0"/>
              <a:t>2005-Arduino</a:t>
            </a:r>
          </a:p>
          <a:p>
            <a:r>
              <a:rPr kumimoji="1" lang="en-US" altLang="zh-Hans" dirty="0"/>
              <a:t>2010-</a:t>
            </a:r>
            <a:r>
              <a:rPr kumimoji="1" lang="zh-Hans" altLang="en-US" dirty="0"/>
              <a:t>树莓派</a:t>
            </a:r>
            <a:endParaRPr kumimoji="1" lang="en-US" altLang="zh-Hans" dirty="0"/>
          </a:p>
          <a:p>
            <a:r>
              <a:rPr kumimoji="1" lang="en-US" altLang="zh-Hans" dirty="0"/>
              <a:t>2015-micro:bit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2943DE-A723-9E4E-A710-CE349F114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052" y="3361356"/>
            <a:ext cx="4071837" cy="26418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A4D494-B4A6-DB4C-B09F-0B6969F079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60668" y="1347850"/>
            <a:ext cx="3576918" cy="25265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02425F3-7D43-5346-BD2F-BE785A5BC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2285999"/>
            <a:ext cx="3823855" cy="286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99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Arduino</a:t>
            </a:r>
            <a:r>
              <a:rPr lang="zh-CN" altLang="en-US" dirty="0">
                <a:sym typeface="+mn-ea"/>
              </a:rPr>
              <a:t>的</a:t>
            </a:r>
            <a:r>
              <a:rPr lang="zh-Hans" altLang="en-US" dirty="0">
                <a:sym typeface="+mn-ea"/>
              </a:rPr>
              <a:t>不足</a:t>
            </a:r>
            <a:endParaRPr lang="zh-CN" altLang="en-US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4201" y="1515745"/>
            <a:ext cx="6753302" cy="4351655"/>
          </a:xfrm>
        </p:spPr>
        <p:txBody>
          <a:bodyPr/>
          <a:lstStyle/>
          <a:p>
            <a:r>
              <a:rPr lang="zh-CN" altLang="en-US" dirty="0"/>
              <a:t>门槛较高，驱动难装。</a:t>
            </a:r>
          </a:p>
          <a:p>
            <a:r>
              <a:rPr lang="zh-CN" altLang="en-US" dirty="0"/>
              <a:t>板子没有集成传感器和屏幕，需要很多外接设备，教学不方便。</a:t>
            </a:r>
          </a:p>
          <a:p>
            <a:r>
              <a:rPr lang="zh-CN" altLang="en-US" dirty="0"/>
              <a:t>不支持</a:t>
            </a:r>
            <a:r>
              <a:rPr lang="en-US" altLang="zh-CN" dirty="0"/>
              <a:t>python</a:t>
            </a:r>
            <a:r>
              <a:rPr lang="zh-CN" altLang="en-US" dirty="0"/>
              <a:t>，和</a:t>
            </a:r>
            <a:r>
              <a:rPr lang="zh-Hans" altLang="en-US" dirty="0"/>
              <a:t>新修订的高中教材</a:t>
            </a:r>
            <a:r>
              <a:rPr lang="zh-CN" altLang="en-US" dirty="0"/>
              <a:t>主流语言不接轨。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B11379-F085-944A-B7B9-AD9AF3D02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830" y="2257626"/>
            <a:ext cx="3823855" cy="28678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8ED3C-F3B8-7347-B8CF-0FC29285F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s" altLang="en-US" dirty="0"/>
              <a:t>树莓派的不足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B00E0B-5E9F-AD43-BE65-CFBC364E3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515745"/>
            <a:ext cx="6954024" cy="4351655"/>
          </a:xfrm>
        </p:spPr>
        <p:txBody>
          <a:bodyPr/>
          <a:lstStyle/>
          <a:p>
            <a:r>
              <a:rPr kumimoji="1" lang="zh-Hans" altLang="en-US" dirty="0"/>
              <a:t>产品定位：青少年教育？</a:t>
            </a:r>
            <a:endParaRPr kumimoji="1" lang="en-US" altLang="zh-Hans" dirty="0"/>
          </a:p>
          <a:p>
            <a:r>
              <a:rPr kumimoji="1" lang="zh-Hans" altLang="en-US" dirty="0"/>
              <a:t>用户群体：大学生和</a:t>
            </a:r>
            <a:r>
              <a:rPr kumimoji="1" lang="en-US" altLang="zh-Hans" dirty="0"/>
              <a:t>Linux</a:t>
            </a:r>
            <a:r>
              <a:rPr kumimoji="1" lang="zh-Hans" altLang="en-US" dirty="0"/>
              <a:t>工程师</a:t>
            </a:r>
            <a:endParaRPr kumimoji="1" lang="en-US" altLang="zh-Hans" dirty="0"/>
          </a:p>
          <a:p>
            <a:r>
              <a:rPr kumimoji="1" lang="zh-Hans" altLang="en-US" dirty="0"/>
              <a:t>门槛较高：至少需要</a:t>
            </a:r>
            <a:r>
              <a:rPr kumimoji="1" lang="en-US" altLang="zh-Hans" dirty="0"/>
              <a:t>Linux</a:t>
            </a:r>
            <a:r>
              <a:rPr kumimoji="1" lang="zh-Hans" altLang="en-US" dirty="0"/>
              <a:t>基础</a:t>
            </a:r>
            <a:endParaRPr kumimoji="1" lang="en-US" altLang="zh-Hans" dirty="0"/>
          </a:p>
          <a:p>
            <a:r>
              <a:rPr kumimoji="1" lang="zh-Hans" altLang="en-US" dirty="0"/>
              <a:t>难以实施：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机房如何管理？</a:t>
            </a:r>
            <a:endParaRPr kumimoji="1" lang="en-US" altLang="zh-Hans" dirty="0"/>
          </a:p>
          <a:p>
            <a:pPr lvl="1"/>
            <a:r>
              <a:rPr kumimoji="1" lang="zh-Hans" altLang="en-US" dirty="0"/>
              <a:t>师资如何培训？</a:t>
            </a:r>
            <a:endParaRPr kumimoji="1" lang="en-US" altLang="zh-Hans" dirty="0"/>
          </a:p>
          <a:p>
            <a:endParaRPr kumimoji="1" lang="en-US" altLang="zh-Han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1ECB30-8BC8-2548-8995-143865D10D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77541" y="2428290"/>
            <a:ext cx="3576918" cy="252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482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1271</Words>
  <Application>Microsoft Macintosh PowerPoint</Application>
  <PresentationFormat>宽屏</PresentationFormat>
  <Paragraphs>194</Paragraphs>
  <Slides>36</Slides>
  <Notes>3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DengXian</vt:lpstr>
      <vt:lpstr>DengXian Light</vt:lpstr>
      <vt:lpstr>宋体</vt:lpstr>
      <vt:lpstr>微软雅黑</vt:lpstr>
      <vt:lpstr>Kaiti SC</vt:lpstr>
      <vt:lpstr>Microsoft YaHei Light</vt:lpstr>
      <vt:lpstr>Arial</vt:lpstr>
      <vt:lpstr>Calibri</vt:lpstr>
      <vt:lpstr>Calibri Light</vt:lpstr>
      <vt:lpstr>Office 主题</vt:lpstr>
      <vt:lpstr>虚谷计划：推动中小学创客教育走向新阶段</vt:lpstr>
      <vt:lpstr>中国创客教育的发展历程</vt:lpstr>
      <vt:lpstr>民间力量：从猫友汇到创客教育专家委员会…</vt:lpstr>
      <vt:lpstr>我们做了什么</vt:lpstr>
      <vt:lpstr>开源硬件运动的中国力量</vt:lpstr>
      <vt:lpstr>创客教育的瓶颈和困难</vt:lpstr>
      <vt:lpstr>主流开源硬件盘点</vt:lpstr>
      <vt:lpstr>Arduino的不足</vt:lpstr>
      <vt:lpstr>树莓派的不足</vt:lpstr>
      <vt:lpstr>micro:bit的不足</vt:lpstr>
      <vt:lpstr>更加具体的分析</vt:lpstr>
      <vt:lpstr>虚谷号的需求</vt:lpstr>
      <vt:lpstr>虚谷号的功能需求</vt:lpstr>
      <vt:lpstr>项目命名</vt:lpstr>
      <vt:lpstr>历史时机</vt:lpstr>
      <vt:lpstr>衍生价值：文化自信</vt:lpstr>
      <vt:lpstr>运营思路</vt:lpstr>
      <vt:lpstr>虚谷号的期望</vt:lpstr>
      <vt:lpstr>从虚谷号到虚谷计划</vt:lpstr>
      <vt:lpstr>目标：为教育设计，为中国发声</vt:lpstr>
      <vt:lpstr>虚谷计划之虚谷号</vt:lpstr>
      <vt:lpstr>虚谷号的特点</vt:lpstr>
      <vt:lpstr>虚谷号怎么使用</vt:lpstr>
      <vt:lpstr>PowerPoint 演示文稿</vt:lpstr>
      <vt:lpstr>PowerPoint 演示文稿</vt:lpstr>
      <vt:lpstr>虚谷号和人工智能</vt:lpstr>
      <vt:lpstr>虚谷计划之掌控板</vt:lpstr>
      <vt:lpstr>用掌控板模拟PicoBoard</vt:lpstr>
      <vt:lpstr>虚谷计划之乐造模块</vt:lpstr>
      <vt:lpstr>虚谷计划的特点</vt:lpstr>
      <vt:lpstr>虚谷计划何以成功？</vt:lpstr>
      <vt:lpstr>掌控板的在线图形化编程平台</vt:lpstr>
      <vt:lpstr>对话“好好搭搭”创始人</vt:lpstr>
      <vt:lpstr>更多的好消息</vt:lpstr>
      <vt:lpstr>结语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宇</dc:creator>
  <cp:lastModifiedBy>Espgdo</cp:lastModifiedBy>
  <cp:revision>532</cp:revision>
  <dcterms:created xsi:type="dcterms:W3CDTF">2017-03-30T02:52:00Z</dcterms:created>
  <dcterms:modified xsi:type="dcterms:W3CDTF">2019-08-27T15:59:53Z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